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25"/>
  </p:notesMasterIdLst>
  <p:sldIdLst>
    <p:sldId id="260" r:id="rId2"/>
    <p:sldId id="261" r:id="rId3"/>
    <p:sldId id="285" r:id="rId4"/>
    <p:sldId id="287" r:id="rId5"/>
    <p:sldId id="286" r:id="rId6"/>
    <p:sldId id="288" r:id="rId7"/>
    <p:sldId id="289" r:id="rId8"/>
    <p:sldId id="290" r:id="rId9"/>
    <p:sldId id="291" r:id="rId10"/>
    <p:sldId id="292" r:id="rId11"/>
    <p:sldId id="293" r:id="rId12"/>
    <p:sldId id="294" r:id="rId13"/>
    <p:sldId id="295" r:id="rId14"/>
    <p:sldId id="296" r:id="rId15"/>
    <p:sldId id="297" r:id="rId16"/>
    <p:sldId id="298" r:id="rId17"/>
    <p:sldId id="300" r:id="rId18"/>
    <p:sldId id="299" r:id="rId19"/>
    <p:sldId id="301" r:id="rId20"/>
    <p:sldId id="302" r:id="rId21"/>
    <p:sldId id="303" r:id="rId22"/>
    <p:sldId id="282" r:id="rId23"/>
    <p:sldId id="259" r:id="rId24"/>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505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9552" autoAdjust="0"/>
  </p:normalViewPr>
  <p:slideViewPr>
    <p:cSldViewPr>
      <p:cViewPr varScale="1">
        <p:scale>
          <a:sx n="23" d="100"/>
          <a:sy n="23" d="100"/>
        </p:scale>
        <p:origin x="2004" y="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B26307A-B274-4CB1-AFB3-901D0B778443}" type="datetimeFigureOut">
              <a:rPr lang="en-GB" smtClean="0"/>
              <a:t>06/06/2019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4CC62975-64AC-42C0-830E-80A6FA06EEE8}" type="slidenum">
              <a:rPr lang="en-GB" smtClean="0"/>
              <a:t>‹#›</a:t>
            </a:fld>
            <a:endParaRPr lang="en-GB"/>
          </a:p>
        </p:txBody>
      </p:sp>
    </p:spTree>
    <p:extLst>
      <p:ext uri="{BB962C8B-B14F-4D97-AF65-F5344CB8AC3E}">
        <p14:creationId xmlns:p14="http://schemas.microsoft.com/office/powerpoint/2010/main" val="2901632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Veronica-</a:t>
            </a:r>
            <a:r>
              <a:rPr lang="en-GB" baseline="0" dirty="0" smtClean="0"/>
              <a:t> Introduce team. </a:t>
            </a:r>
          </a:p>
          <a:p>
            <a:endParaRPr lang="en-GB" baseline="0" dirty="0" smtClean="0"/>
          </a:p>
          <a:p>
            <a:r>
              <a:rPr lang="en-GB" baseline="0" dirty="0" smtClean="0"/>
              <a:t>Miss A- going into fourth year at FMPS. </a:t>
            </a:r>
          </a:p>
          <a:p>
            <a:endParaRPr lang="en-GB" baseline="0" dirty="0" smtClean="0"/>
          </a:p>
          <a:p>
            <a:r>
              <a:rPr lang="en-GB" baseline="0" dirty="0" smtClean="0"/>
              <a:t>Miss Humphrey- Joining us this year with an extensive background in early years education. </a:t>
            </a:r>
          </a:p>
          <a:p>
            <a:endParaRPr lang="en-GB" baseline="0" dirty="0" smtClean="0"/>
          </a:p>
          <a:p>
            <a:r>
              <a:rPr lang="en-GB" baseline="0" dirty="0" smtClean="0"/>
              <a:t>Mrs </a:t>
            </a:r>
            <a:r>
              <a:rPr lang="en-GB" baseline="0" dirty="0" err="1" smtClean="0"/>
              <a:t>DuLam</a:t>
            </a:r>
            <a:r>
              <a:rPr lang="en-GB" baseline="0" dirty="0" smtClean="0"/>
              <a:t>- very experienced EYFS practitioner in both preschool and school settings</a:t>
            </a:r>
          </a:p>
          <a:p>
            <a:endParaRPr lang="en-GB" baseline="0" dirty="0" smtClean="0"/>
          </a:p>
          <a:p>
            <a:r>
              <a:rPr lang="en-GB" baseline="0" dirty="0" smtClean="0"/>
              <a:t>Mrs Jones- Has been in year R here at FMPS for 20 years!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2</a:t>
            </a:fld>
            <a:endParaRPr lang="en-GB"/>
          </a:p>
        </p:txBody>
      </p:sp>
    </p:spTree>
    <p:extLst>
      <p:ext uri="{BB962C8B-B14F-4D97-AF65-F5344CB8AC3E}">
        <p14:creationId xmlns:p14="http://schemas.microsoft.com/office/powerpoint/2010/main" val="1913931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We are very lucky</a:t>
            </a:r>
            <a:r>
              <a:rPr lang="en-GB" baseline="0" dirty="0" smtClean="0"/>
              <a:t> to have small classes this year </a:t>
            </a:r>
            <a:r>
              <a:rPr lang="en-GB" baseline="0" dirty="0" smtClean="0">
                <a:sym typeface="Wingdings" panose="05000000000000000000" pitchFamily="2" charset="2"/>
              </a:rPr>
              <a:t> </a:t>
            </a:r>
            <a:endParaRPr lang="en-GB" baseline="0" dirty="0" smtClean="0"/>
          </a:p>
          <a:p>
            <a:endParaRPr lang="en-GB" baseline="0" dirty="0" smtClean="0"/>
          </a:p>
          <a:p>
            <a:r>
              <a:rPr lang="en-GB" baseline="0" dirty="0" smtClean="0"/>
              <a:t>We have two classrooms which are purpose built and designed for early years. </a:t>
            </a:r>
          </a:p>
          <a:p>
            <a:endParaRPr lang="en-GB" baseline="0" dirty="0" smtClean="0"/>
          </a:p>
          <a:p>
            <a:r>
              <a:rPr lang="en-GB" baseline="0" dirty="0" smtClean="0"/>
              <a:t>Our outdoor area is having some much needed TLC this summer and has been completely redesigned as a purposeful learning space. </a:t>
            </a:r>
          </a:p>
          <a:p>
            <a:endParaRPr lang="en-GB" baseline="0" dirty="0" smtClean="0"/>
          </a:p>
          <a:p>
            <a:r>
              <a:rPr lang="en-GB" baseline="0" dirty="0" smtClean="0"/>
              <a:t>The children flow between the two classrooms and outside.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3</a:t>
            </a:fld>
            <a:endParaRPr lang="en-GB"/>
          </a:p>
        </p:txBody>
      </p:sp>
    </p:spTree>
    <p:extLst>
      <p:ext uri="{BB962C8B-B14F-4D97-AF65-F5344CB8AC3E}">
        <p14:creationId xmlns:p14="http://schemas.microsoft.com/office/powerpoint/2010/main" val="670340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Our new outdoor area has</a:t>
            </a:r>
            <a:r>
              <a:rPr lang="en-GB" baseline="0" dirty="0" smtClean="0"/>
              <a:t> been designed and created by a very talented and generous parent and will be ready for your child to start in September. </a:t>
            </a:r>
          </a:p>
          <a:p>
            <a:r>
              <a:rPr lang="en-GB" baseline="0" dirty="0" smtClean="0"/>
              <a:t>We will be replacing the concrete paving slabs with a mixture of AstroTurf (in areas with little sunlight to prevent too much mud!) and real turf where we can get away with it! </a:t>
            </a:r>
          </a:p>
          <a:p>
            <a:r>
              <a:rPr lang="en-GB" baseline="0" dirty="0" smtClean="0"/>
              <a:t>The new garden will provide ample opportunities for outdoor construction, writing, role play, music, sand and water play, as well as some raised beds for our children to grow their own herbs and vegetables. </a:t>
            </a:r>
          </a:p>
          <a:p>
            <a:endParaRPr lang="en-GB" baseline="0" dirty="0" smtClean="0"/>
          </a:p>
          <a:p>
            <a:r>
              <a:rPr lang="en-GB" baseline="0" dirty="0" smtClean="0"/>
              <a:t>We have kept the wooded area totally unchanged. It was very important to us that the children still have the opportunity to explore a more ‘wild’ area, they absolutely love climbing in the trees and spotting the wildlife!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4</a:t>
            </a:fld>
            <a:endParaRPr lang="en-GB"/>
          </a:p>
        </p:txBody>
      </p:sp>
    </p:spTree>
    <p:extLst>
      <p:ext uri="{BB962C8B-B14F-4D97-AF65-F5344CB8AC3E}">
        <p14:creationId xmlns:p14="http://schemas.microsoft.com/office/powerpoint/2010/main" val="2323545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We have</a:t>
            </a:r>
            <a:r>
              <a:rPr lang="en-GB" baseline="0" dirty="0" smtClean="0"/>
              <a:t> already met all the children in their preschool settings. This is an invaluable aspect of the transition process as it gives us the chance to watch the children in a setting where they are already comfortable, and to chat with the adults who in some cases have had them since babyhood!</a:t>
            </a:r>
          </a:p>
          <a:p>
            <a:endParaRPr lang="en-GB" baseline="0" dirty="0" smtClean="0"/>
          </a:p>
          <a:p>
            <a:r>
              <a:rPr lang="en-GB" baseline="0" dirty="0" smtClean="0"/>
              <a:t>We have already had the first visit which hopefully gave you a chance to have an explore. Although Miss Humphrey unfortunately cannot be at the visits due to her ongoing commitment with her current workplace, she is available for you to chat to tonight, and will also be at the Teddy Bear’s Picnic. </a:t>
            </a:r>
          </a:p>
          <a:p>
            <a:endParaRPr lang="en-GB" baseline="0" dirty="0" smtClean="0"/>
          </a:p>
          <a:p>
            <a:r>
              <a:rPr lang="en-GB" baseline="0" dirty="0" smtClean="0"/>
              <a:t>The other three of us will be available at all transition events, and will be supported by Mrs Sarah Telford, who is often supporting us in year R and will become very familiar to the children. </a:t>
            </a:r>
          </a:p>
          <a:p>
            <a:endParaRPr lang="en-GB" baseline="0" dirty="0" smtClean="0"/>
          </a:p>
          <a:p>
            <a:r>
              <a:rPr lang="en-GB" sz="1200" kern="1200" dirty="0" smtClean="0">
                <a:solidFill>
                  <a:schemeClr val="tx1"/>
                </a:solidFill>
                <a:effectLst/>
                <a:latin typeface="+mn-lt"/>
                <a:ea typeface="+mn-ea"/>
                <a:cs typeface="+mn-cs"/>
              </a:rPr>
              <a:t>We encourage all </a:t>
            </a:r>
            <a:r>
              <a:rPr lang="en-GB" sz="1200" kern="1200" dirty="0" err="1" smtClean="0">
                <a:solidFill>
                  <a:schemeClr val="tx1"/>
                </a:solidFill>
                <a:effectLst/>
                <a:latin typeface="+mn-lt"/>
                <a:ea typeface="+mn-ea"/>
                <a:cs typeface="+mn-cs"/>
              </a:rPr>
              <a:t>chn</a:t>
            </a:r>
            <a:r>
              <a:rPr lang="en-GB" sz="1200" kern="1200" dirty="0" smtClean="0">
                <a:solidFill>
                  <a:schemeClr val="tx1"/>
                </a:solidFill>
                <a:effectLst/>
                <a:latin typeface="+mn-lt"/>
                <a:ea typeface="+mn-ea"/>
                <a:cs typeface="+mn-cs"/>
              </a:rPr>
              <a:t> to be full time as soon as possible, </a:t>
            </a:r>
            <a:r>
              <a:rPr lang="en-GB" sz="1200" kern="1200" dirty="0" err="1" smtClean="0">
                <a:solidFill>
                  <a:schemeClr val="tx1"/>
                </a:solidFill>
                <a:effectLst/>
                <a:latin typeface="+mn-lt"/>
                <a:ea typeface="+mn-ea"/>
                <a:cs typeface="+mn-cs"/>
              </a:rPr>
              <a:t>chn</a:t>
            </a:r>
            <a:r>
              <a:rPr lang="en-GB" sz="1200" kern="1200" dirty="0" smtClean="0">
                <a:solidFill>
                  <a:schemeClr val="tx1"/>
                </a:solidFill>
                <a:effectLst/>
                <a:latin typeface="+mn-lt"/>
                <a:ea typeface="+mn-ea"/>
                <a:cs typeface="+mn-cs"/>
              </a:rPr>
              <a:t> settle in quicker, make friendships, get used to routines etc. </a:t>
            </a:r>
          </a:p>
          <a:p>
            <a:r>
              <a:rPr lang="en-GB" sz="1200" kern="1200" dirty="0" smtClean="0">
                <a:solidFill>
                  <a:schemeClr val="tx1"/>
                </a:solidFill>
                <a:effectLst/>
                <a:latin typeface="+mn-lt"/>
                <a:ea typeface="+mn-ea"/>
                <a:cs typeface="+mn-cs"/>
              </a:rPr>
              <a:t>Flexible approach- You may start with children coming in full time and then decided that this isn’t working for you child and decided to drop a few sessions,  it is completely up to you and what your child is happy with doing.  This will be discussed during your home visit in September. Home visit letters will go out in June ready for September. If your time/day does not suit you please let us know and we can rearrange</a:t>
            </a:r>
          </a:p>
          <a:p>
            <a:endParaRPr lang="en-GB" baseline="0" dirty="0" smtClean="0"/>
          </a:p>
        </p:txBody>
      </p:sp>
      <p:sp>
        <p:nvSpPr>
          <p:cNvPr id="4" name="Slide Number Placeholder 3"/>
          <p:cNvSpPr>
            <a:spLocks noGrp="1"/>
          </p:cNvSpPr>
          <p:nvPr>
            <p:ph type="sldNum" sz="quarter" idx="10"/>
          </p:nvPr>
        </p:nvSpPr>
        <p:spPr/>
        <p:txBody>
          <a:bodyPr/>
          <a:lstStyle/>
          <a:p>
            <a:fld id="{4CC62975-64AC-42C0-830E-80A6FA06EEE8}" type="slidenum">
              <a:rPr lang="en-GB" smtClean="0"/>
              <a:t>5</a:t>
            </a:fld>
            <a:endParaRPr lang="en-GB"/>
          </a:p>
        </p:txBody>
      </p:sp>
    </p:spTree>
    <p:extLst>
      <p:ext uri="{BB962C8B-B14F-4D97-AF65-F5344CB8AC3E}">
        <p14:creationId xmlns:p14="http://schemas.microsoft.com/office/powerpoint/2010/main" val="2048547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The</a:t>
            </a:r>
            <a:r>
              <a:rPr lang="en-GB" baseline="0" dirty="0" smtClean="0"/>
              <a:t> Early Years Foundation Stage is not covered in the statutory National Curriculum. </a:t>
            </a:r>
          </a:p>
          <a:p>
            <a:endParaRPr lang="en-GB" baseline="0" dirty="0" smtClean="0"/>
          </a:p>
          <a:p>
            <a:r>
              <a:rPr lang="en-GB" baseline="0" dirty="0" smtClean="0"/>
              <a:t>We follow Development Matters, which is used by most settings. This Document presents the ‘expected’ stages of development across seven areas of learning. We work towards children reaching the ‘Early Learning Goal’ in each of these areas. </a:t>
            </a:r>
          </a:p>
          <a:p>
            <a:endParaRPr lang="en-GB" baseline="0" dirty="0" smtClean="0"/>
          </a:p>
          <a:p>
            <a:r>
              <a:rPr lang="en-GB" baseline="0" dirty="0" smtClean="0"/>
              <a:t>Our curriculum is skills based and tailored to children’s personalities and interests. We follow lines of enquiry with the children, and encourage their natural curiosity about the world around them. </a:t>
            </a:r>
          </a:p>
          <a:p>
            <a:endParaRPr lang="en-GB" baseline="0" dirty="0" smtClean="0"/>
          </a:p>
          <a:p>
            <a:r>
              <a:rPr lang="en-GB" baseline="0" dirty="0" smtClean="0"/>
              <a:t>We also teach fundamental skills. We do phonics and maths daily. Initially these sessions are only ten minutes long, but will develop over the year until children are able to focus for longer in the summer term, ready for year one.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6</a:t>
            </a:fld>
            <a:endParaRPr lang="en-GB"/>
          </a:p>
        </p:txBody>
      </p:sp>
    </p:spTree>
    <p:extLst>
      <p:ext uri="{BB962C8B-B14F-4D97-AF65-F5344CB8AC3E}">
        <p14:creationId xmlns:p14="http://schemas.microsoft.com/office/powerpoint/2010/main" val="1055168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We follow children’s interests</a:t>
            </a:r>
            <a:r>
              <a:rPr lang="en-GB" baseline="0" dirty="0" smtClean="0"/>
              <a:t> to wherever they take us! We believe that learning is far more effective when children have a personal involvement. </a:t>
            </a:r>
          </a:p>
          <a:p>
            <a:endParaRPr lang="en-GB" baseline="0" dirty="0" smtClean="0"/>
          </a:p>
          <a:p>
            <a:r>
              <a:rPr lang="en-GB" baseline="0" dirty="0" smtClean="0"/>
              <a:t>An example of this happened earlier this year when one of our children declared ‘I am going to make a kite today!’ This was totally not what we had planned, but we went with it, and before too long all our children were making kites! We flew them on the field and talked about which shapes flew best, larger kites vs smaller kites, air resistance </a:t>
            </a:r>
            <a:r>
              <a:rPr lang="en-GB" baseline="0" dirty="0" err="1" smtClean="0"/>
              <a:t>etc</a:t>
            </a:r>
            <a:r>
              <a:rPr lang="en-GB" baseline="0" dirty="0" smtClean="0"/>
              <a:t>! </a:t>
            </a:r>
          </a:p>
          <a:p>
            <a:r>
              <a:rPr lang="en-GB" baseline="0" dirty="0" smtClean="0"/>
              <a:t>The children were totally engrossed and engaged as the idea had come from them.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7</a:t>
            </a:fld>
            <a:endParaRPr lang="en-GB"/>
          </a:p>
        </p:txBody>
      </p:sp>
    </p:spTree>
    <p:extLst>
      <p:ext uri="{BB962C8B-B14F-4D97-AF65-F5344CB8AC3E}">
        <p14:creationId xmlns:p14="http://schemas.microsoft.com/office/powerpoint/2010/main" val="1358212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ESTHER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 design</a:t>
            </a:r>
            <a:r>
              <a:rPr lang="en-GB" sz="1200" kern="1200" baseline="0" dirty="0" smtClean="0">
                <a:solidFill>
                  <a:schemeClr val="tx1"/>
                </a:solidFill>
                <a:effectLst/>
                <a:latin typeface="+mn-lt"/>
                <a:ea typeface="+mn-ea"/>
                <a:cs typeface="+mn-cs"/>
              </a:rPr>
              <a:t> our classrooms specifically for children and not for adults. This sounds very obvious but is actually more complex than you would think! Everything in our classrooms and outdoors is there for a reason. </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 believe our children’s learning space should be as personalised to them as possible. You will notice that each child has a space on the wall with a family photo/s. They also have their picture on the class alphabet. These are up before they start school so that on that first daunting day they have some ownership of their space already and the family photo has proved to be very comforting for some. Please send these to Mrs Ballard - email address is on the back of your welcome pack. </a:t>
            </a:r>
          </a:p>
          <a:p>
            <a:endParaRPr lang="en-GB" dirty="0" smtClean="0"/>
          </a:p>
          <a:p>
            <a:r>
              <a:rPr lang="en-GB" dirty="0" smtClean="0"/>
              <a:t>We have been moving away from over stimulating bright colours on</a:t>
            </a:r>
            <a:r>
              <a:rPr lang="en-GB" baseline="0" dirty="0" smtClean="0"/>
              <a:t> our walls. You will notice that we try to have children’s work be the brightest thing in our learning space! </a:t>
            </a:r>
          </a:p>
          <a:p>
            <a:endParaRPr lang="en-GB" baseline="0" dirty="0" smtClean="0"/>
          </a:p>
          <a:p>
            <a:r>
              <a:rPr lang="en-GB" baseline="0" dirty="0" smtClean="0"/>
              <a:t>We have replaced a lot of our brightly coloured plastic toys with more open ended resources that develop children’s imagination. A plastic tomato can only be a tomato, but a wooden round such as this one can be a million different things in the eyes of a child! We are always on the look out for interesting objects that cause children to ask ‘What is it?’ ‘Who did it belong to?’ etc. These kind of resources create endless discussion and wonder.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8</a:t>
            </a:fld>
            <a:endParaRPr lang="en-GB"/>
          </a:p>
        </p:txBody>
      </p:sp>
    </p:spTree>
    <p:extLst>
      <p:ext uri="{BB962C8B-B14F-4D97-AF65-F5344CB8AC3E}">
        <p14:creationId xmlns:p14="http://schemas.microsoft.com/office/powerpoint/2010/main" val="3683542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Here our some images of our</a:t>
            </a:r>
            <a:r>
              <a:rPr lang="en-GB" baseline="0" dirty="0" smtClean="0"/>
              <a:t> learning environment. As you can see we try to find a balance between classrooms which are neutral but also exciting and engaging.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9</a:t>
            </a:fld>
            <a:endParaRPr lang="en-GB"/>
          </a:p>
        </p:txBody>
      </p:sp>
    </p:spTree>
    <p:extLst>
      <p:ext uri="{BB962C8B-B14F-4D97-AF65-F5344CB8AC3E}">
        <p14:creationId xmlns:p14="http://schemas.microsoft.com/office/powerpoint/2010/main" val="1196167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I am very excited to say that by th</a:t>
            </a:r>
            <a:r>
              <a:rPr lang="en-GB" baseline="0" dirty="0" smtClean="0"/>
              <a:t>e time your children start in September I will be a fully qualified Forest School leader. </a:t>
            </a:r>
          </a:p>
          <a:p>
            <a:r>
              <a:rPr lang="en-GB" baseline="0" dirty="0" smtClean="0"/>
              <a:t>I have been working towards this all year, and have thoroughly enjoyed my training. </a:t>
            </a:r>
          </a:p>
          <a:p>
            <a:endParaRPr lang="en-GB" baseline="0" dirty="0" smtClean="0"/>
          </a:p>
          <a:p>
            <a:r>
              <a:rPr lang="en-GB" baseline="0" dirty="0" smtClean="0"/>
              <a:t>There will be an information evening for you in the new academic year to go into this in more detail and give you the chance to look over our Forest School handbook which contains all the necessary information and risk assessments. </a:t>
            </a:r>
          </a:p>
          <a:p>
            <a:endParaRPr lang="en-GB" baseline="0" dirty="0" smtClean="0"/>
          </a:p>
          <a:p>
            <a:r>
              <a:rPr lang="en-GB" baseline="0" dirty="0" smtClean="0"/>
              <a:t>We have an incredible site and I can’t wait to make full use of it! </a:t>
            </a:r>
          </a:p>
          <a:p>
            <a:endParaRPr lang="en-GB" baseline="0" dirty="0" smtClean="0"/>
          </a:p>
          <a:p>
            <a:r>
              <a:rPr lang="en-GB" baseline="0" dirty="0" smtClean="0"/>
              <a:t>Please ensure your child comes properly equipped for forest school, they will need a waterproof coat and waterproof trousers. They mustn’t be anything that matters as they will be getting muddy!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10</a:t>
            </a:fld>
            <a:endParaRPr lang="en-GB"/>
          </a:p>
        </p:txBody>
      </p:sp>
    </p:spTree>
    <p:extLst>
      <p:ext uri="{BB962C8B-B14F-4D97-AF65-F5344CB8AC3E}">
        <p14:creationId xmlns:p14="http://schemas.microsoft.com/office/powerpoint/2010/main" val="2455166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Speaking</a:t>
            </a:r>
            <a:r>
              <a:rPr lang="en-GB" baseline="0" dirty="0" smtClean="0"/>
              <a:t> of clothing- school uniform! </a:t>
            </a:r>
          </a:p>
          <a:p>
            <a:endParaRPr lang="en-GB" baseline="0" dirty="0" smtClean="0"/>
          </a:p>
          <a:p>
            <a:r>
              <a:rPr lang="en-GB" baseline="0" dirty="0" smtClean="0"/>
              <a:t>Polo shirt (available with the logo- but it doesn’t have to have one!)</a:t>
            </a:r>
          </a:p>
          <a:p>
            <a:r>
              <a:rPr lang="en-GB" baseline="0" dirty="0" smtClean="0"/>
              <a:t>Grey trousers</a:t>
            </a:r>
          </a:p>
          <a:p>
            <a:r>
              <a:rPr lang="en-GB" baseline="0" dirty="0" smtClean="0"/>
              <a:t>Grey socks and black school shoes</a:t>
            </a:r>
          </a:p>
          <a:p>
            <a:r>
              <a:rPr lang="en-GB" baseline="0" dirty="0" smtClean="0"/>
              <a:t>A maroon school jumper (available with the logo again- info is in the packs!)</a:t>
            </a:r>
          </a:p>
          <a:p>
            <a:endParaRPr lang="en-GB" baseline="0" dirty="0" smtClean="0"/>
          </a:p>
          <a:p>
            <a:r>
              <a:rPr lang="en-GB" baseline="0" dirty="0" smtClean="0"/>
              <a:t>Or</a:t>
            </a:r>
          </a:p>
          <a:p>
            <a:endParaRPr lang="en-GB" baseline="0" dirty="0" smtClean="0"/>
          </a:p>
          <a:p>
            <a:r>
              <a:rPr lang="en-GB" baseline="0" dirty="0" smtClean="0"/>
              <a:t>Polo shirt with grey pinafore dress, grey tights and a maroon cardigan. </a:t>
            </a:r>
          </a:p>
          <a:p>
            <a:endParaRPr lang="en-GB" baseline="0" dirty="0" smtClean="0"/>
          </a:p>
          <a:p>
            <a:r>
              <a:rPr lang="en-GB" baseline="0" dirty="0" smtClean="0"/>
              <a:t>Durable and study school shoes! </a:t>
            </a:r>
          </a:p>
          <a:p>
            <a:endParaRPr lang="en-GB" baseline="0" dirty="0" smtClean="0"/>
          </a:p>
          <a:p>
            <a:r>
              <a:rPr lang="en-GB" baseline="0" dirty="0" smtClean="0"/>
              <a:t>Obviously they will need a warm coat in winter as they spend a lot of time outside. They will also need hats, scarves and gloves when it gets really cold.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11</a:t>
            </a:fld>
            <a:endParaRPr lang="en-GB"/>
          </a:p>
        </p:txBody>
      </p:sp>
    </p:spTree>
    <p:extLst>
      <p:ext uri="{BB962C8B-B14F-4D97-AF65-F5344CB8AC3E}">
        <p14:creationId xmlns:p14="http://schemas.microsoft.com/office/powerpoint/2010/main" val="942549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In the summer children can wear a white polo shirt with grey shorts, or</a:t>
            </a:r>
            <a:r>
              <a:rPr lang="en-GB" baseline="0" dirty="0" smtClean="0"/>
              <a:t> a pink chequered summer dress. When it gets very hot they will also need sunhats and possibly sun cream. FMPS logo sun caps are available, or they can bring in their own- but do ensure it is named.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12</a:t>
            </a:fld>
            <a:endParaRPr lang="en-GB"/>
          </a:p>
        </p:txBody>
      </p:sp>
    </p:spTree>
    <p:extLst>
      <p:ext uri="{BB962C8B-B14F-4D97-AF65-F5344CB8AC3E}">
        <p14:creationId xmlns:p14="http://schemas.microsoft.com/office/powerpoint/2010/main" val="2710316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Children have P.E. lessons twice weekly. One of these is a session lead by professional</a:t>
            </a:r>
            <a:r>
              <a:rPr lang="en-GB" baseline="0" dirty="0" smtClean="0"/>
              <a:t> sports coaches. </a:t>
            </a:r>
          </a:p>
          <a:p>
            <a:endParaRPr lang="en-GB" baseline="0" dirty="0" smtClean="0"/>
          </a:p>
          <a:p>
            <a:r>
              <a:rPr lang="en-GB" baseline="0" dirty="0" smtClean="0"/>
              <a:t>They will need to have a P.E. kit in school containing:</a:t>
            </a:r>
          </a:p>
          <a:p>
            <a:endParaRPr lang="en-GB" baseline="0" dirty="0" smtClean="0"/>
          </a:p>
          <a:p>
            <a:r>
              <a:rPr lang="en-GB" baseline="0" dirty="0" smtClean="0"/>
              <a:t>A white polo shirt</a:t>
            </a:r>
          </a:p>
          <a:p>
            <a:r>
              <a:rPr lang="en-GB" baseline="0" dirty="0" smtClean="0"/>
              <a:t>Black shorts</a:t>
            </a:r>
          </a:p>
          <a:p>
            <a:r>
              <a:rPr lang="en-GB" baseline="0" dirty="0" smtClean="0"/>
              <a:t>A P.E jumper (logos are available) </a:t>
            </a:r>
          </a:p>
          <a:p>
            <a:r>
              <a:rPr lang="en-GB" baseline="0" dirty="0" smtClean="0"/>
              <a:t>Jogging bottoms (for when it is cold) </a:t>
            </a:r>
          </a:p>
          <a:p>
            <a:r>
              <a:rPr lang="en-GB" baseline="0" dirty="0" smtClean="0"/>
              <a:t>Trainers (they tend to last better than plimsolls) </a:t>
            </a:r>
          </a:p>
          <a:p>
            <a:endParaRPr lang="en-GB" baseline="0" dirty="0" smtClean="0"/>
          </a:p>
          <a:p>
            <a:r>
              <a:rPr lang="en-GB" baseline="0" dirty="0" smtClean="0"/>
              <a:t>From the first week the children will be changing by themselves as much as possible (although we will of course be around to help and support them). Changing in and out of school uniform and P.E. kit </a:t>
            </a:r>
            <a:r>
              <a:rPr lang="en-GB" baseline="0" dirty="0" err="1" smtClean="0"/>
              <a:t>etc</a:t>
            </a:r>
            <a:r>
              <a:rPr lang="en-GB" baseline="0" dirty="0" smtClean="0"/>
              <a:t> would be a brilliant thing to practice during the summer. </a:t>
            </a:r>
          </a:p>
          <a:p>
            <a:endParaRPr lang="en-GB" baseline="0" dirty="0" smtClean="0"/>
          </a:p>
          <a:p>
            <a:r>
              <a:rPr lang="en-GB" baseline="0" dirty="0" smtClean="0"/>
              <a:t>As I’m sure you can appreciate, it can be a bit of a mess when 20 children change clothes in the same room! Especially when they are all wearing the same uniform! For that reason it is ESSENTIAL that everything that comes into school with your child is clearly named. I would recommend iron on or sewn on labels, as names written in with pen are often totally illegible by Christmas!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13</a:t>
            </a:fld>
            <a:endParaRPr lang="en-GB"/>
          </a:p>
        </p:txBody>
      </p:sp>
    </p:spTree>
    <p:extLst>
      <p:ext uri="{BB962C8B-B14F-4D97-AF65-F5344CB8AC3E}">
        <p14:creationId xmlns:p14="http://schemas.microsoft.com/office/powerpoint/2010/main" val="1468411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GEMMA</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When we come for your home visit we will bring a book bag for your child so you do not need to purchase these. The children need to bring their reading book and red reading record to school every day in their book bad. Parents and teachers will write in these and record how many ‘reads’ a child has done in a year- these can be books they read or someone else reads to them.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Children can earn special silver ‘story wings’ badges when they reach 150 and 300 reads in a year. We don’t set formal homework in reception but encourage you to read with your child as much as possible. Your child will be read with weekly by a member of the team but it’s no exaggeration to say that there is a wide progress gap between children who are read with regularly at home and children who aren’t. </a:t>
            </a:r>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14</a:t>
            </a:fld>
            <a:endParaRPr lang="en-GB"/>
          </a:p>
        </p:txBody>
      </p:sp>
    </p:spTree>
    <p:extLst>
      <p:ext uri="{BB962C8B-B14F-4D97-AF65-F5344CB8AC3E}">
        <p14:creationId xmlns:p14="http://schemas.microsoft.com/office/powerpoint/2010/main" val="40519137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This is an example</a:t>
            </a:r>
            <a:r>
              <a:rPr lang="en-GB" baseline="0" dirty="0" smtClean="0"/>
              <a:t> of a typical school day in the first term. As the year progresses, the children will have longer sessions of maths and phonics, and being to partake in different lessons such as drama, dance and R.E. There will also be some days when they will have P.E with the sports coaches, or Forest School. </a:t>
            </a:r>
            <a:endParaRPr lang="en-GB" dirty="0" smtClean="0"/>
          </a:p>
          <a:p>
            <a:endParaRPr lang="en-GB" dirty="0" smtClean="0"/>
          </a:p>
          <a:p>
            <a:r>
              <a:rPr lang="en-GB" dirty="0" smtClean="0"/>
              <a:t>In</a:t>
            </a:r>
            <a:r>
              <a:rPr lang="en-GB" baseline="0" dirty="0" smtClean="0"/>
              <a:t> the morning the gates to the bottom playground open at 8:35. You will need to bring your child round to our EY outdoor area for 8:45 when we will open the classroom doors. </a:t>
            </a:r>
          </a:p>
          <a:p>
            <a:r>
              <a:rPr lang="en-GB" baseline="0" dirty="0" smtClean="0"/>
              <a:t>For the first couple of weeks we will welcome you to come into the classroom with your child and help them to put their things away and settle. After this time has passed, we will expect them to say goodbye at the door and come in independently. We will be able to support you if your child, or indeed you are finding this difficult. </a:t>
            </a:r>
          </a:p>
          <a:p>
            <a:endParaRPr lang="en-GB" baseline="0" dirty="0" smtClean="0"/>
          </a:p>
          <a:p>
            <a:r>
              <a:rPr lang="en-GB" baseline="0" dirty="0" smtClean="0"/>
              <a:t>The children have large chunks of ‘Exploring &amp; Learning’ time. These sessions are when we will put out exciting activities for the children, and they are allowed to freely choose where they go in the environment (inside and out) and play with the resources we have available. We use this time to play with them, get to know them, and take observations of them learning through play. We upload these onto Tapestry, an online learning journal. We will be having an information evening about Tapestry early in the Autumn term for those of you haven’t used it before.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15</a:t>
            </a:fld>
            <a:endParaRPr lang="en-GB"/>
          </a:p>
        </p:txBody>
      </p:sp>
    </p:spTree>
    <p:extLst>
      <p:ext uri="{BB962C8B-B14F-4D97-AF65-F5344CB8AC3E}">
        <p14:creationId xmlns:p14="http://schemas.microsoft.com/office/powerpoint/2010/main" val="1433485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ESTHER</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School lunches are free for all children in reception.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menu works on a 3 week rota and there is always a vegetarian option. Children order lunches in the morning so they always get something they like. Children also have choice of salads items and puddings.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Gillian has a variety of foods for you to try this evening, so please feel free to have a taste!</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If children have dietary requirements Gillian can accommodate for these.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You might be sitting there thinking you child is a fussy eater, we have lots of children at the beginning of the year that don’t eat anything – now eat everything.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Children can bring in a lunch box from home if preferred. We don’t allow them to have sweets or fizzy drinks in these. They don’t need a huge amount of food- a guideline would be how much they can eat in around 20 </a:t>
            </a:r>
            <a:r>
              <a:rPr lang="en-GB" sz="1200" kern="1200" dirty="0" err="1" smtClean="0">
                <a:solidFill>
                  <a:schemeClr val="tx1"/>
                </a:solidFill>
                <a:effectLst/>
                <a:latin typeface="+mn-lt"/>
                <a:ea typeface="+mn-ea"/>
                <a:cs typeface="+mn-cs"/>
              </a:rPr>
              <a:t>mins</a:t>
            </a:r>
            <a:r>
              <a:rPr lang="en-GB" sz="1200" kern="1200" dirty="0" smtClean="0">
                <a:solidFill>
                  <a:schemeClr val="tx1"/>
                </a:solidFill>
                <a:effectLst/>
                <a:latin typeface="+mn-lt"/>
                <a:ea typeface="+mn-ea"/>
                <a:cs typeface="+mn-cs"/>
              </a:rPr>
              <a:t>. There are some ideas for healthy lunchbox ideas on our school website. </a:t>
            </a:r>
          </a:p>
          <a:p>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We have snack time at school where children have a selection of fruit to choose from and the option of milk. Children can bring a NAMED water bottle into school, which they can drink throughout the day.</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line with our healthy schools policy we do not allow children to bring in bags of sweets for all the children in their class on birthdays. Each class has a special birthday box and when it’s someone’s birthday that child gets a treat just for them. </a:t>
            </a:r>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16</a:t>
            </a:fld>
            <a:endParaRPr lang="en-GB"/>
          </a:p>
        </p:txBody>
      </p:sp>
    </p:spTree>
    <p:extLst>
      <p:ext uri="{BB962C8B-B14F-4D97-AF65-F5344CB8AC3E}">
        <p14:creationId xmlns:p14="http://schemas.microsoft.com/office/powerpoint/2010/main" val="2756648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ESTHER</a:t>
            </a:r>
          </a:p>
          <a:p>
            <a:endParaRPr lang="en-GB" dirty="0" smtClean="0"/>
          </a:p>
          <a:p>
            <a:r>
              <a:rPr lang="en-GB" dirty="0" smtClean="0"/>
              <a:t>We have breakfast</a:t>
            </a:r>
            <a:r>
              <a:rPr lang="en-GB" baseline="0" dirty="0" smtClean="0"/>
              <a:t> and after school clubs run by KOOSA. Children have to be booked online through the KOOSA website- information is available in your pack</a:t>
            </a:r>
          </a:p>
          <a:p>
            <a:endParaRPr lang="en-GB" baseline="0" dirty="0" smtClean="0"/>
          </a:p>
          <a:p>
            <a:r>
              <a:rPr lang="en-GB" baseline="0" dirty="0" smtClean="0"/>
              <a:t>Mrs Jones runs the breakfast club- so the children will have a familiar face there </a:t>
            </a:r>
            <a:r>
              <a:rPr lang="en-GB" baseline="0" dirty="0" smtClean="0">
                <a:sym typeface="Wingdings" panose="05000000000000000000" pitchFamily="2" charset="2"/>
              </a:rPr>
              <a:t> </a:t>
            </a:r>
          </a:p>
          <a:p>
            <a:endParaRPr lang="en-GB" baseline="0" dirty="0" smtClean="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Children go on different trips throughout the year and also have special visitors to school. We ask for a voluntary contribution of £48 per child per year, which will cover these activities. Alternatively you can pay for trips as you go.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These</a:t>
            </a:r>
            <a:r>
              <a:rPr lang="en-GB" sz="1200" kern="1200" baseline="0" dirty="0" smtClean="0">
                <a:solidFill>
                  <a:schemeClr val="tx1"/>
                </a:solidFill>
                <a:effectLst/>
                <a:latin typeface="+mn-lt"/>
                <a:ea typeface="+mn-ea"/>
                <a:cs typeface="+mn-cs"/>
              </a:rPr>
              <a:t> are the trips we have done/have yet to do this year. The money has also paid for our children to have a </a:t>
            </a:r>
            <a:r>
              <a:rPr lang="en-GB" sz="1200" kern="1200" baseline="0" dirty="0" err="1" smtClean="0">
                <a:solidFill>
                  <a:schemeClr val="tx1"/>
                </a:solidFill>
                <a:effectLst/>
                <a:latin typeface="+mn-lt"/>
                <a:ea typeface="+mn-ea"/>
                <a:cs typeface="+mn-cs"/>
              </a:rPr>
              <a:t>christmas</a:t>
            </a:r>
            <a:r>
              <a:rPr lang="en-GB" sz="1200" kern="1200" baseline="0" dirty="0" smtClean="0">
                <a:solidFill>
                  <a:schemeClr val="tx1"/>
                </a:solidFill>
                <a:effectLst/>
                <a:latin typeface="+mn-lt"/>
                <a:ea typeface="+mn-ea"/>
                <a:cs typeface="+mn-cs"/>
              </a:rPr>
              <a:t> party, a pancake party, and do food tasting </a:t>
            </a:r>
            <a:endParaRPr lang="en-GB" sz="1200" kern="1200" dirty="0" smtClean="0">
              <a:solidFill>
                <a:schemeClr val="tx1"/>
              </a:solidFill>
              <a:effectLst/>
              <a:latin typeface="+mn-lt"/>
              <a:ea typeface="+mn-ea"/>
              <a:cs typeface="+mn-cs"/>
            </a:endParaRPr>
          </a:p>
          <a:p>
            <a:endParaRPr lang="en-GB" baseline="0" dirty="0" smtClean="0">
              <a:sym typeface="Wingdings" panose="05000000000000000000" pitchFamily="2" charset="2"/>
            </a:endParaRPr>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17</a:t>
            </a:fld>
            <a:endParaRPr lang="en-GB"/>
          </a:p>
        </p:txBody>
      </p:sp>
    </p:spTree>
    <p:extLst>
      <p:ext uri="{BB962C8B-B14F-4D97-AF65-F5344CB8AC3E}">
        <p14:creationId xmlns:p14="http://schemas.microsoft.com/office/powerpoint/2010/main" val="17012120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GEMMA</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Each class has a class bear who comes home with a different child each week. The bear has a scrapbook for you to add photos of all the fun things you get up to. Please bear in mind that the book will be going to each child’s home so please don’t include photos you aren’t happy for other people to see.</a:t>
            </a:r>
          </a:p>
          <a:p>
            <a:r>
              <a:rPr lang="en-GB" sz="1200" kern="1200" dirty="0" smtClean="0">
                <a:solidFill>
                  <a:schemeClr val="tx1"/>
                </a:solidFill>
                <a:effectLst/>
                <a:latin typeface="+mn-lt"/>
                <a:ea typeface="+mn-ea"/>
                <a:cs typeface="+mn-cs"/>
              </a:rPr>
              <a:t>On Friday afternoons the children have a ‘Golden Time’ session where they are allowed to bring in a toy from home to play with. We ask that these aren’t anything too large or too precious as things do get lost/broken with so many children around. </a:t>
            </a:r>
          </a:p>
          <a:p>
            <a:endParaRPr lang="en-GB" dirty="0" smtClean="0"/>
          </a:p>
          <a:p>
            <a:r>
              <a:rPr lang="en-GB" dirty="0" smtClean="0"/>
              <a:t>We do encourage children to bring in interesting things to talk about with their friends, especially things for our nature table. Last</a:t>
            </a:r>
            <a:r>
              <a:rPr lang="en-GB" baseline="0" dirty="0" smtClean="0"/>
              <a:t> year we had an old wasps nest which caused endless fascination!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18</a:t>
            </a:fld>
            <a:endParaRPr lang="en-GB"/>
          </a:p>
        </p:txBody>
      </p:sp>
    </p:spTree>
    <p:extLst>
      <p:ext uri="{BB962C8B-B14F-4D97-AF65-F5344CB8AC3E}">
        <p14:creationId xmlns:p14="http://schemas.microsoft.com/office/powerpoint/2010/main" val="4205990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ESTHER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As</a:t>
            </a:r>
            <a:r>
              <a:rPr lang="en-GB" sz="1200" kern="1200" baseline="0" dirty="0" smtClean="0">
                <a:solidFill>
                  <a:schemeClr val="tx1"/>
                </a:solidFill>
                <a:effectLst/>
                <a:latin typeface="+mn-lt"/>
                <a:ea typeface="+mn-ea"/>
                <a:cs typeface="+mn-cs"/>
              </a:rPr>
              <a:t> we </a:t>
            </a:r>
            <a:r>
              <a:rPr lang="en-GB" sz="1200" kern="1200" dirty="0" smtClean="0">
                <a:solidFill>
                  <a:schemeClr val="tx1"/>
                </a:solidFill>
                <a:effectLst/>
                <a:latin typeface="+mn-lt"/>
                <a:ea typeface="+mn-ea"/>
                <a:cs typeface="+mn-cs"/>
              </a:rPr>
              <a:t>have mentioned, all children automatically receive free school meals until the end of KS1- Unless the government decides to change this!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Some children are eligible to continue receiving free school meals throughout their time at school,</a:t>
            </a:r>
            <a:r>
              <a:rPr lang="en-GB" sz="1200" kern="1200" baseline="0" dirty="0" smtClean="0">
                <a:solidFill>
                  <a:schemeClr val="tx1"/>
                </a:solidFill>
                <a:effectLst/>
                <a:latin typeface="+mn-lt"/>
                <a:ea typeface="+mn-ea"/>
                <a:cs typeface="+mn-cs"/>
              </a:rPr>
              <a:t> depending on household income.</a:t>
            </a:r>
            <a:r>
              <a:rPr lang="en-GB" sz="1200" kern="1200" dirty="0" smtClean="0">
                <a:solidFill>
                  <a:schemeClr val="tx1"/>
                </a:solidFill>
                <a:effectLst/>
                <a:latin typeface="+mn-lt"/>
                <a:ea typeface="+mn-ea"/>
                <a:cs typeface="+mn-cs"/>
              </a:rPr>
              <a:t> If you think your child may qualify for this please let us know.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Even though they are getting free school meals in year R anyway the money we are given per eligible child each year they are at school is a huge boost to our school budget and allows us to support our children in lots of areas such as specialist staff training, resources and enrichment activities. </a:t>
            </a:r>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19</a:t>
            </a:fld>
            <a:endParaRPr lang="en-GB"/>
          </a:p>
        </p:txBody>
      </p:sp>
    </p:spTree>
    <p:extLst>
      <p:ext uri="{BB962C8B-B14F-4D97-AF65-F5344CB8AC3E}">
        <p14:creationId xmlns:p14="http://schemas.microsoft.com/office/powerpoint/2010/main" val="28572534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Hampshire Local</a:t>
            </a:r>
            <a:r>
              <a:rPr lang="en-GB" baseline="0" dirty="0" smtClean="0"/>
              <a:t> Education Authority have created this ‘School Readiness’ Leaflet, a copy of which will be in your packs. </a:t>
            </a:r>
          </a:p>
          <a:p>
            <a:endParaRPr lang="en-GB" baseline="0" dirty="0" smtClean="0"/>
          </a:p>
          <a:p>
            <a:r>
              <a:rPr lang="en-GB" baseline="0" dirty="0" smtClean="0"/>
              <a:t>It describes how you know your child is ready for school (READ SLIDE)</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20</a:t>
            </a:fld>
            <a:endParaRPr lang="en-GB"/>
          </a:p>
        </p:txBody>
      </p:sp>
    </p:spTree>
    <p:extLst>
      <p:ext uri="{BB962C8B-B14F-4D97-AF65-F5344CB8AC3E}">
        <p14:creationId xmlns:p14="http://schemas.microsoft.com/office/powerpoint/2010/main" val="2257696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There are things you can do to encourage</a:t>
            </a:r>
            <a:r>
              <a:rPr lang="en-GB" baseline="0" dirty="0" smtClean="0"/>
              <a:t> these sorts of behaviours from your child. (READ SLIDE) </a:t>
            </a:r>
          </a:p>
          <a:p>
            <a:endParaRPr lang="en-GB" baseline="0" dirty="0" smtClean="0"/>
          </a:p>
          <a:p>
            <a:r>
              <a:rPr lang="en-GB" baseline="0" dirty="0" smtClean="0"/>
              <a:t>If your child is already writing their name, please ensure they are forming letters correctly and using a capital letter so they do not get into bad habits. </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welcome pack also contains a toileting questionnaire. If your child is currently not toileting independently we encourage you to try as much as possible to get them trained up over the summer. Of course all children develop at different rates so please fill in and return the questionnaire to give us as much information as possible so that we can best support you and your child. </a:t>
            </a:r>
          </a:p>
          <a:p>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21</a:t>
            </a:fld>
            <a:endParaRPr lang="en-GB"/>
          </a:p>
        </p:txBody>
      </p:sp>
    </p:spTree>
    <p:extLst>
      <p:ext uri="{BB962C8B-B14F-4D97-AF65-F5344CB8AC3E}">
        <p14:creationId xmlns:p14="http://schemas.microsoft.com/office/powerpoint/2010/main" val="42639705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GEMMA</a:t>
            </a:r>
          </a:p>
          <a:p>
            <a:endParaRPr lang="en-GB" dirty="0" smtClean="0"/>
          </a:p>
          <a:p>
            <a:r>
              <a:rPr lang="en-GB" dirty="0" smtClean="0"/>
              <a:t>In</a:t>
            </a:r>
            <a:r>
              <a:rPr lang="en-GB" baseline="0" dirty="0" smtClean="0"/>
              <a:t> early years, we view our children in a holistic manner, which means it is important to know what’s going on in all aspects of their lives. Please always feel free to come and chat to us about anything. We are always on the door in the mornings and at the end of the day, or you can set up a more formal appointment should you need to.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22</a:t>
            </a:fld>
            <a:endParaRPr lang="en-GB"/>
          </a:p>
        </p:txBody>
      </p:sp>
    </p:spTree>
    <p:extLst>
      <p:ext uri="{BB962C8B-B14F-4D97-AF65-F5344CB8AC3E}">
        <p14:creationId xmlns:p14="http://schemas.microsoft.com/office/powerpoint/2010/main" val="12439344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ESTHER</a:t>
            </a:r>
            <a:endParaRPr lang="en-GB" dirty="0" smtClean="0"/>
          </a:p>
          <a:p>
            <a:endParaRPr lang="en-GB" dirty="0" smtClean="0"/>
          </a:p>
          <a:p>
            <a:r>
              <a:rPr lang="en-GB" dirty="0" smtClean="0"/>
              <a:t>We have a</a:t>
            </a:r>
            <a:r>
              <a:rPr lang="en-GB" baseline="0" dirty="0" smtClean="0"/>
              <a:t> weekly newsletter that you will receive by email. Make sure you check it out, especially the dates for the diary section! We will have lots of events going on for parents to get involved in, and would love to see as many of you as possible. </a:t>
            </a:r>
          </a:p>
          <a:p>
            <a:endParaRPr lang="en-GB" baseline="0" dirty="0" smtClean="0"/>
          </a:p>
          <a:p>
            <a:r>
              <a:rPr lang="en-GB" baseline="0" dirty="0" smtClean="0"/>
              <a:t>We would also encourage you to get to know one another and share contact details so that you can arrange events over the summer for the children (and yourselves!) to get to know each other. With that said, I will hand over to Charlotte Bloomfield. Charlotte is one of our parents from the current cohort of reception children, and is also one of our governors. </a:t>
            </a:r>
          </a:p>
          <a:p>
            <a:endParaRPr lang="en-GB" baseline="0" dirty="0" smtClean="0"/>
          </a:p>
          <a:p>
            <a:r>
              <a:rPr lang="en-GB" baseline="0" dirty="0" smtClean="0"/>
              <a:t>Thank you for listening. There will be time for you to ask any questions when you come into the classrooms shortly. </a:t>
            </a:r>
            <a:endParaRPr lang="en-GB" dirty="0"/>
          </a:p>
        </p:txBody>
      </p:sp>
      <p:sp>
        <p:nvSpPr>
          <p:cNvPr id="4" name="Slide Number Placeholder 3"/>
          <p:cNvSpPr>
            <a:spLocks noGrp="1"/>
          </p:cNvSpPr>
          <p:nvPr>
            <p:ph type="sldNum" sz="quarter" idx="10"/>
          </p:nvPr>
        </p:nvSpPr>
        <p:spPr/>
        <p:txBody>
          <a:bodyPr/>
          <a:lstStyle/>
          <a:p>
            <a:fld id="{4CC62975-64AC-42C0-830E-80A6FA06EEE8}" type="slidenum">
              <a:rPr lang="en-GB" smtClean="0"/>
              <a:t>23</a:t>
            </a:fld>
            <a:endParaRPr lang="en-GB"/>
          </a:p>
        </p:txBody>
      </p:sp>
    </p:spTree>
    <p:extLst>
      <p:ext uri="{BB962C8B-B14F-4D97-AF65-F5344CB8AC3E}">
        <p14:creationId xmlns:p14="http://schemas.microsoft.com/office/powerpoint/2010/main" val="141816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D30C88A6-3802-40C7-8750-5845D8CE2051}"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BB78EA7-F33F-407A-89AE-C5FA41B4F881}" type="slidenum">
              <a:rPr lang="en-GB" smtClean="0"/>
              <a:pPr>
                <a:defRPr/>
              </a:pPr>
              <a:t>‹#›</a:t>
            </a:fld>
            <a:endParaRPr lang="en-GB"/>
          </a:p>
        </p:txBody>
      </p:sp>
    </p:spTree>
    <p:extLst>
      <p:ext uri="{BB962C8B-B14F-4D97-AF65-F5344CB8AC3E}">
        <p14:creationId xmlns:p14="http://schemas.microsoft.com/office/powerpoint/2010/main" val="2128240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98FDA39B-48C1-4850-A0F9-6FD6865CC9E9}"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89AA489-8881-4A48-A028-77FA3C2F2F71}" type="slidenum">
              <a:rPr lang="en-GB" smtClean="0"/>
              <a:pPr>
                <a:defRPr/>
              </a:pPr>
              <a:t>‹#›</a:t>
            </a:fld>
            <a:endParaRPr lang="en-GB"/>
          </a:p>
        </p:txBody>
      </p:sp>
    </p:spTree>
    <p:extLst>
      <p:ext uri="{BB962C8B-B14F-4D97-AF65-F5344CB8AC3E}">
        <p14:creationId xmlns:p14="http://schemas.microsoft.com/office/powerpoint/2010/main" val="818472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F906C4C-1637-4FBE-ACD7-D0B5419FFEF6}"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14E2A1F-501B-40B8-B453-0E4F4AE4BC3B}" type="slidenum">
              <a:rPr lang="en-GB" smtClean="0"/>
              <a:pPr>
                <a:defRPr/>
              </a:pPr>
              <a:t>‹#›</a:t>
            </a:fld>
            <a:endParaRPr lang="en-GB"/>
          </a:p>
        </p:txBody>
      </p:sp>
    </p:spTree>
    <p:extLst>
      <p:ext uri="{BB962C8B-B14F-4D97-AF65-F5344CB8AC3E}">
        <p14:creationId xmlns:p14="http://schemas.microsoft.com/office/powerpoint/2010/main" val="2838645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225E525E-5706-40D3-8E24-911C8EF37275}" type="datetimeFigureOut">
              <a:rPr lang="en-GB" smtClean="0"/>
              <a:pPr>
                <a:defRPr/>
              </a:pPr>
              <a:t>06/06/2019</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F151A5B-00EB-4525-939C-7A31F3874FD3}" type="slidenum">
              <a:rPr lang="en-GB" smtClean="0"/>
              <a:pPr>
                <a:defRPr/>
              </a:pPr>
              <a:t>‹#›</a:t>
            </a:fld>
            <a:endParaRPr lang="en-GB"/>
          </a:p>
        </p:txBody>
      </p:sp>
    </p:spTree>
    <p:extLst>
      <p:ext uri="{BB962C8B-B14F-4D97-AF65-F5344CB8AC3E}">
        <p14:creationId xmlns:p14="http://schemas.microsoft.com/office/powerpoint/2010/main" val="2293076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B3711C75-EAD3-4A55-9DE8-7C62A29EA15C}" type="datetimeFigureOut">
              <a:rPr lang="en-GB" smtClean="0"/>
              <a:pPr>
                <a:defRPr/>
              </a:pPr>
              <a:t>06/06/2019</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184BABC3-DF13-455B-BD0F-FFAF361DB22D}" type="slidenum">
              <a:rPr lang="en-GB" smtClean="0"/>
              <a:pPr>
                <a:defRPr/>
              </a:pPr>
              <a:t>‹#›</a:t>
            </a:fld>
            <a:endParaRPr lang="en-GB"/>
          </a:p>
        </p:txBody>
      </p:sp>
    </p:spTree>
    <p:extLst>
      <p:ext uri="{BB962C8B-B14F-4D97-AF65-F5344CB8AC3E}">
        <p14:creationId xmlns:p14="http://schemas.microsoft.com/office/powerpoint/2010/main" val="1438411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3EA67117-C9F2-4CC7-9464-6B8EBE50F6BF}" type="datetimeFigureOut">
              <a:rPr lang="en-GB" smtClean="0"/>
              <a:pPr>
                <a:defRPr/>
              </a:pPr>
              <a:t>06/06/2019</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AA0C6CD5-29FF-4B8B-A287-F39E68146CAA}" type="slidenum">
              <a:rPr lang="en-GB" smtClean="0"/>
              <a:pPr>
                <a:defRPr/>
              </a:pPr>
              <a:t>‹#›</a:t>
            </a:fld>
            <a:endParaRPr lang="en-GB"/>
          </a:p>
        </p:txBody>
      </p:sp>
    </p:spTree>
    <p:extLst>
      <p:ext uri="{BB962C8B-B14F-4D97-AF65-F5344CB8AC3E}">
        <p14:creationId xmlns:p14="http://schemas.microsoft.com/office/powerpoint/2010/main" val="272233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BD999D9-8E9E-4942-9BE1-B541B03E7D53}" type="datetimeFigureOut">
              <a:rPr lang="en-GB" smtClean="0"/>
              <a:pPr>
                <a:defRPr/>
              </a:pPr>
              <a:t>06/06/2019</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83804CDA-D594-4963-AE4C-33C6B30E2960}" type="slidenum">
              <a:rPr lang="en-GB" smtClean="0"/>
              <a:pPr>
                <a:defRPr/>
              </a:pPr>
              <a:t>‹#›</a:t>
            </a:fld>
            <a:endParaRPr lang="en-GB"/>
          </a:p>
        </p:txBody>
      </p:sp>
    </p:spTree>
    <p:extLst>
      <p:ext uri="{BB962C8B-B14F-4D97-AF65-F5344CB8AC3E}">
        <p14:creationId xmlns:p14="http://schemas.microsoft.com/office/powerpoint/2010/main" val="1359206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128519FA-0872-4925-8186-56CB607B4320}" type="datetimeFigureOut">
              <a:rPr lang="en-GB" smtClean="0"/>
              <a:pPr>
                <a:defRPr/>
              </a:pPr>
              <a:t>06/06/2019</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476ADF52-481F-4098-949A-781F3D3DDC44}" type="slidenum">
              <a:rPr lang="en-GB" smtClean="0"/>
              <a:pPr>
                <a:defRPr/>
              </a:pPr>
              <a:t>‹#›</a:t>
            </a:fld>
            <a:endParaRPr lang="en-GB"/>
          </a:p>
        </p:txBody>
      </p:sp>
    </p:spTree>
    <p:extLst>
      <p:ext uri="{BB962C8B-B14F-4D97-AF65-F5344CB8AC3E}">
        <p14:creationId xmlns:p14="http://schemas.microsoft.com/office/powerpoint/2010/main" val="1201114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106AA302-28C8-4DC1-92EB-98BC8CA9FFBB}" type="datetimeFigureOut">
              <a:rPr lang="en-GB" smtClean="0"/>
              <a:pPr>
                <a:defRPr/>
              </a:pPr>
              <a:t>06/06/2019</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8345D0B-BF82-4AD1-823F-D931DA41353E}" type="slidenum">
              <a:rPr lang="en-GB" smtClean="0"/>
              <a:pPr>
                <a:defRPr/>
              </a:pPr>
              <a:t>‹#›</a:t>
            </a:fld>
            <a:endParaRPr lang="en-GB"/>
          </a:p>
        </p:txBody>
      </p:sp>
    </p:spTree>
    <p:extLst>
      <p:ext uri="{BB962C8B-B14F-4D97-AF65-F5344CB8AC3E}">
        <p14:creationId xmlns:p14="http://schemas.microsoft.com/office/powerpoint/2010/main" val="3821017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2561523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D44665-57C9-4E3F-B909-D8BD2D43B593}"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87163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1359222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D44665-57C9-4E3F-B909-D8BD2D43B593}"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524147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11853594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D711C4A0-5A86-4983-A60C-4C4074A7325C}"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DEBB675-7E6F-42B7-82CA-2A9FBF82C424}" type="slidenum">
              <a:rPr lang="en-GB" smtClean="0"/>
              <a:pPr>
                <a:defRPr/>
              </a:pPr>
              <a:t>‹#›</a:t>
            </a:fld>
            <a:endParaRPr lang="en-GB"/>
          </a:p>
        </p:txBody>
      </p:sp>
    </p:spTree>
    <p:extLst>
      <p:ext uri="{BB962C8B-B14F-4D97-AF65-F5344CB8AC3E}">
        <p14:creationId xmlns:p14="http://schemas.microsoft.com/office/powerpoint/2010/main" val="41527151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61E02958-DBD9-44E5-BDDE-25AB3B9D0CB5}" type="datetimeFigureOut">
              <a:rPr lang="en-GB" smtClean="0"/>
              <a:pPr>
                <a:defRPr/>
              </a:pPr>
              <a:t>06/06/2019</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0954A11-B00D-466B-AE77-264E90A943C0}" type="slidenum">
              <a:rPr lang="en-GB" smtClean="0"/>
              <a:pPr>
                <a:defRPr/>
              </a:pPr>
              <a:t>‹#›</a:t>
            </a:fld>
            <a:endParaRPr lang="en-GB"/>
          </a:p>
        </p:txBody>
      </p:sp>
    </p:spTree>
    <p:extLst>
      <p:ext uri="{BB962C8B-B14F-4D97-AF65-F5344CB8AC3E}">
        <p14:creationId xmlns:p14="http://schemas.microsoft.com/office/powerpoint/2010/main" val="3419441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E567131-18CF-44B0-8029-1196A8EF93F8}" type="datetimeFigureOut">
              <a:rPr lang="en-GB" smtClean="0"/>
              <a:pPr>
                <a:defRPr/>
              </a:pPr>
              <a:t>06/06/2019</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133944724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notesSlide" Target="../notesSlides/notesSlide6.xml"/><Relationship Id="rId16"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5" Type="http://schemas.openxmlformats.org/officeDocument/2006/relationships/image" Target="../media/image2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 Id="rId1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32.jpeg"/></Relationships>
</file>

<file path=ppt/slides/_rels/slide10.xml.rels><?xml version="1.0" encoding="UTF-8" standalone="yes"?>
<Relationships xmlns="http://schemas.openxmlformats.org/package/2006/relationships"><Relationship Id="rId3" Type="http://schemas.openxmlformats.org/officeDocument/2006/relationships/hyperlink" Target="https://www.forestschoolassociation.o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35.jpeg"/><Relationship Id="rId7" Type="http://schemas.openxmlformats.org/officeDocument/2006/relationships/image" Target="../media/image49.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jpeg"/></Relationships>
</file>

<file path=ppt/slides/_rels/slide1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1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1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130595" y="2404534"/>
            <a:ext cx="7329837" cy="1646302"/>
          </a:xfrm>
        </p:spPr>
        <p:txBody>
          <a:bodyPr/>
          <a:lstStyle/>
          <a:p>
            <a:pPr algn="l"/>
            <a:r>
              <a:rPr lang="en-GB" sz="4000" dirty="0" smtClean="0">
                <a:solidFill>
                  <a:srgbClr val="92D050"/>
                </a:solidFill>
                <a:latin typeface="SassoonCRInfant" panose="02010503020300020003" pitchFamily="2" charset="0"/>
              </a:rPr>
              <a:t>EYFS Parent Induction Meeting</a:t>
            </a:r>
            <a:endParaRPr lang="en-GB" sz="4000" dirty="0">
              <a:solidFill>
                <a:srgbClr val="92D050"/>
              </a:solidFill>
              <a:latin typeface="SassoonCRInfant" panose="02010503020300020003" pitchFamily="2" charset="0"/>
            </a:endParaRP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569038"/>
            <a:ext cx="2355083" cy="235508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47664" y="5157192"/>
            <a:ext cx="5616624" cy="584775"/>
          </a:xfrm>
          <a:prstGeom prst="rect">
            <a:avLst/>
          </a:prstGeom>
          <a:noFill/>
        </p:spPr>
        <p:txBody>
          <a:bodyPr wrap="square" rtlCol="0">
            <a:spAutoFit/>
          </a:bodyPr>
          <a:lstStyle/>
          <a:p>
            <a:pPr algn="ctr"/>
            <a:r>
              <a:rPr lang="en-GB" sz="3200" dirty="0" smtClean="0">
                <a:solidFill>
                  <a:srgbClr val="92D050"/>
                </a:solidFill>
                <a:latin typeface="SassoonCRInfant" panose="02010503020300020003" pitchFamily="2" charset="0"/>
              </a:rPr>
              <a:t>www.fourmarksprimary.co.uk</a:t>
            </a:r>
            <a:endParaRPr lang="en-GB" sz="3200" dirty="0">
              <a:solidFill>
                <a:srgbClr val="92D050"/>
              </a:solidFill>
              <a:latin typeface="SassoonCRInfant" panose="02010503020300020003" pitchFamily="2" charset="0"/>
            </a:endParaRPr>
          </a:p>
        </p:txBody>
      </p:sp>
    </p:spTree>
    <p:extLst>
      <p:ext uri="{BB962C8B-B14F-4D97-AF65-F5344CB8AC3E}">
        <p14:creationId xmlns:p14="http://schemas.microsoft.com/office/powerpoint/2010/main" val="17409557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6214" y="260648"/>
            <a:ext cx="7311531" cy="1646302"/>
          </a:xfrm>
        </p:spPr>
        <p:txBody>
          <a:bodyPr/>
          <a:lstStyle/>
          <a:p>
            <a:pPr algn="ctr"/>
            <a:r>
              <a:rPr lang="en-GB" dirty="0">
                <a:solidFill>
                  <a:srgbClr val="92D050"/>
                </a:solidFill>
                <a:latin typeface="SassoonCRInfant" panose="02010503020300020003" pitchFamily="2" charset="0"/>
              </a:rPr>
              <a:t>Meet our Reception Team!</a:t>
            </a:r>
          </a:p>
        </p:txBody>
      </p:sp>
      <p:sp>
        <p:nvSpPr>
          <p:cNvPr id="6" name="Subtitle 5"/>
          <p:cNvSpPr>
            <a:spLocks noGrp="1"/>
          </p:cNvSpPr>
          <p:nvPr>
            <p:ph type="subTitle" idx="1"/>
          </p:nvPr>
        </p:nvSpPr>
        <p:spPr>
          <a:xfrm>
            <a:off x="670558" y="1906510"/>
            <a:ext cx="6853770" cy="1096899"/>
          </a:xfrm>
        </p:spPr>
        <p:txBody>
          <a:bodyPr>
            <a:normAutofit/>
          </a:bodyPr>
          <a:lstStyle/>
          <a:p>
            <a:pPr algn="ctr"/>
            <a:r>
              <a:rPr lang="en-GB" sz="3000" dirty="0">
                <a:latin typeface="SassoonCRInfant" panose="02010503020300020003" pitchFamily="2" charset="0"/>
              </a:rPr>
              <a:t>Early Years </a:t>
            </a:r>
            <a:r>
              <a:rPr lang="en-GB" sz="3000" dirty="0" smtClean="0">
                <a:latin typeface="SassoonCRInfant" panose="02010503020300020003" pitchFamily="2" charset="0"/>
              </a:rPr>
              <a:t>Holly and Chestnut Classes</a:t>
            </a:r>
            <a:endParaRPr lang="en-GB" sz="3000" dirty="0">
              <a:latin typeface="SassoonCRInfant" panose="02010503020300020003" pitchFamily="2" charset="0"/>
            </a:endParaRPr>
          </a:p>
        </p:txBody>
      </p:sp>
      <p:sp>
        <p:nvSpPr>
          <p:cNvPr id="15" name="TextBox 14"/>
          <p:cNvSpPr txBox="1"/>
          <p:nvPr/>
        </p:nvSpPr>
        <p:spPr>
          <a:xfrm>
            <a:off x="305780" y="4539234"/>
            <a:ext cx="1947528" cy="1077218"/>
          </a:xfrm>
          <a:prstGeom prst="rect">
            <a:avLst/>
          </a:prstGeom>
          <a:noFill/>
        </p:spPr>
        <p:txBody>
          <a:bodyPr wrap="square" rtlCol="0">
            <a:spAutoFit/>
          </a:bodyPr>
          <a:lstStyle/>
          <a:p>
            <a:pPr algn="ctr"/>
            <a:r>
              <a:rPr lang="en-GB" sz="1600" dirty="0" smtClean="0">
                <a:latin typeface="SassoonCRInfant" panose="02010503020300020003" pitchFamily="2" charset="0"/>
              </a:rPr>
              <a:t>Miss Esther Andrews</a:t>
            </a:r>
          </a:p>
          <a:p>
            <a:pPr algn="ctr"/>
            <a:endParaRPr lang="en-GB" sz="1600" dirty="0">
              <a:latin typeface="SassoonCRInfant" panose="02010503020300020003" pitchFamily="2" charset="0"/>
            </a:endParaRPr>
          </a:p>
          <a:p>
            <a:pPr algn="ctr"/>
            <a:r>
              <a:rPr lang="en-GB" sz="1600" dirty="0" smtClean="0">
                <a:latin typeface="SassoonCRInfant" panose="02010503020300020003" pitchFamily="2" charset="0"/>
              </a:rPr>
              <a:t> Holly Class Teacher</a:t>
            </a:r>
          </a:p>
          <a:p>
            <a:pPr algn="ctr"/>
            <a:r>
              <a:rPr lang="en-GB" sz="1600" dirty="0" smtClean="0">
                <a:latin typeface="SassoonCRInfant" panose="02010503020300020003" pitchFamily="2" charset="0"/>
              </a:rPr>
              <a:t>Early Years Lead</a:t>
            </a:r>
            <a:endParaRPr lang="en-GB" sz="1600" dirty="0">
              <a:latin typeface="SassoonCRInfant" panose="02010503020300020003" pitchFamily="2" charset="0"/>
            </a:endParaRPr>
          </a:p>
        </p:txBody>
      </p:sp>
      <p:sp>
        <p:nvSpPr>
          <p:cNvPr id="12" name="TextBox 11"/>
          <p:cNvSpPr txBox="1"/>
          <p:nvPr/>
        </p:nvSpPr>
        <p:spPr>
          <a:xfrm>
            <a:off x="2226133" y="4539234"/>
            <a:ext cx="1860889" cy="1323439"/>
          </a:xfrm>
          <a:prstGeom prst="rect">
            <a:avLst/>
          </a:prstGeom>
          <a:noFill/>
        </p:spPr>
        <p:txBody>
          <a:bodyPr wrap="square" rtlCol="0">
            <a:spAutoFit/>
          </a:bodyPr>
          <a:lstStyle/>
          <a:p>
            <a:pPr algn="ctr"/>
            <a:r>
              <a:rPr lang="en-GB" sz="1600" dirty="0" smtClean="0">
                <a:latin typeface="SassoonCRInfant" panose="02010503020300020003" pitchFamily="2" charset="0"/>
              </a:rPr>
              <a:t>Miss Gemma Humphrey</a:t>
            </a:r>
          </a:p>
          <a:p>
            <a:pPr algn="ctr"/>
            <a:endParaRPr lang="en-GB" sz="1600" dirty="0">
              <a:latin typeface="SassoonCRInfant" panose="02010503020300020003" pitchFamily="2" charset="0"/>
            </a:endParaRPr>
          </a:p>
          <a:p>
            <a:pPr algn="ctr"/>
            <a:r>
              <a:rPr lang="en-GB" sz="1600" dirty="0" smtClean="0">
                <a:latin typeface="SassoonCRInfant" panose="02010503020300020003" pitchFamily="2" charset="0"/>
              </a:rPr>
              <a:t> Chestnut Class Teacher</a:t>
            </a:r>
          </a:p>
        </p:txBody>
      </p:sp>
      <p:sp>
        <p:nvSpPr>
          <p:cNvPr id="13" name="TextBox 12"/>
          <p:cNvSpPr txBox="1"/>
          <p:nvPr/>
        </p:nvSpPr>
        <p:spPr>
          <a:xfrm>
            <a:off x="4365126" y="4576399"/>
            <a:ext cx="1719042" cy="1323439"/>
          </a:xfrm>
          <a:prstGeom prst="rect">
            <a:avLst/>
          </a:prstGeom>
          <a:noFill/>
        </p:spPr>
        <p:txBody>
          <a:bodyPr wrap="square" rtlCol="0">
            <a:spAutoFit/>
          </a:bodyPr>
          <a:lstStyle/>
          <a:p>
            <a:pPr algn="ctr"/>
            <a:r>
              <a:rPr lang="en-GB" sz="1600" dirty="0" smtClean="0">
                <a:latin typeface="SassoonCRInfant" panose="02010503020300020003" pitchFamily="2" charset="0"/>
              </a:rPr>
              <a:t>Mrs Sarah </a:t>
            </a:r>
            <a:r>
              <a:rPr lang="en-GB" sz="1600" dirty="0" err="1" smtClean="0">
                <a:latin typeface="SassoonCRInfant" panose="02010503020300020003" pitchFamily="2" charset="0"/>
              </a:rPr>
              <a:t>DuLam</a:t>
            </a:r>
            <a:endParaRPr lang="en-GB" sz="1600" dirty="0" smtClean="0">
              <a:latin typeface="SassoonCRInfant" panose="02010503020300020003" pitchFamily="2" charset="0"/>
            </a:endParaRPr>
          </a:p>
          <a:p>
            <a:pPr algn="ctr"/>
            <a:endParaRPr lang="en-GB" sz="1600" dirty="0">
              <a:latin typeface="SassoonCRInfant" panose="02010503020300020003" pitchFamily="2" charset="0"/>
            </a:endParaRPr>
          </a:p>
          <a:p>
            <a:pPr algn="ctr"/>
            <a:r>
              <a:rPr lang="en-GB" sz="1600" dirty="0" smtClean="0">
                <a:latin typeface="SassoonCRInfant" panose="02010503020300020003" pitchFamily="2" charset="0"/>
              </a:rPr>
              <a:t> Holly Class Learning Support Assistant</a:t>
            </a:r>
          </a:p>
        </p:txBody>
      </p:sp>
      <p:sp>
        <p:nvSpPr>
          <p:cNvPr id="19" name="TextBox 18"/>
          <p:cNvSpPr txBox="1"/>
          <p:nvPr/>
        </p:nvSpPr>
        <p:spPr>
          <a:xfrm>
            <a:off x="6524364" y="4581127"/>
            <a:ext cx="1460910" cy="1569660"/>
          </a:xfrm>
          <a:prstGeom prst="rect">
            <a:avLst/>
          </a:prstGeom>
          <a:noFill/>
        </p:spPr>
        <p:txBody>
          <a:bodyPr wrap="square" rtlCol="0">
            <a:spAutoFit/>
          </a:bodyPr>
          <a:lstStyle/>
          <a:p>
            <a:pPr algn="ctr"/>
            <a:r>
              <a:rPr lang="en-GB" sz="1600" dirty="0" smtClean="0">
                <a:latin typeface="SassoonCRInfant" panose="02010503020300020003" pitchFamily="2" charset="0"/>
              </a:rPr>
              <a:t>Mrs Lisa Jones</a:t>
            </a:r>
          </a:p>
          <a:p>
            <a:pPr algn="ctr"/>
            <a:endParaRPr lang="en-GB" sz="1600" dirty="0">
              <a:latin typeface="SassoonCRInfant" panose="02010503020300020003" pitchFamily="2" charset="0"/>
            </a:endParaRPr>
          </a:p>
          <a:p>
            <a:pPr algn="ctr"/>
            <a:r>
              <a:rPr lang="en-GB" sz="1600" dirty="0" smtClean="0">
                <a:latin typeface="SassoonCRInfant" panose="02010503020300020003" pitchFamily="2" charset="0"/>
              </a:rPr>
              <a:t> Chestnut Class Learning Support Assistant</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9775" t="20520" r="40691" b="55250"/>
          <a:stretch/>
        </p:blipFill>
        <p:spPr>
          <a:xfrm rot="16200000">
            <a:off x="396913" y="2923570"/>
            <a:ext cx="1873717" cy="1300404"/>
          </a:xfrm>
          <a:prstGeom prst="rect">
            <a:avLst/>
          </a:prstGeom>
        </p:spPr>
      </p:pic>
      <p:pic>
        <p:nvPicPr>
          <p:cNvPr id="4" name="Picture 3"/>
          <p:cNvPicPr>
            <a:picLocks noChangeAspect="1"/>
          </p:cNvPicPr>
          <p:nvPr/>
        </p:nvPicPr>
        <p:blipFill rotWithShape="1">
          <a:blip r:embed="rId4"/>
          <a:srcRect l="38931" t="15548" r="38931" b="19485"/>
          <a:stretch/>
        </p:blipFill>
        <p:spPr>
          <a:xfrm>
            <a:off x="2627784" y="2609622"/>
            <a:ext cx="1152128" cy="1901010"/>
          </a:xfrm>
          <a:prstGeom prst="rect">
            <a:avLst/>
          </a:prstGeom>
        </p:spPr>
      </p:pic>
      <p:pic>
        <p:nvPicPr>
          <p:cNvPr id="10" name="Picture 9"/>
          <p:cNvPicPr/>
          <p:nvPr/>
        </p:nvPicPr>
        <p:blipFill>
          <a:blip r:embed="rId5" cstate="print">
            <a:extLst>
              <a:ext uri="{28A0092B-C50C-407E-A947-70E740481C1C}">
                <a14:useLocalDpi xmlns:a14="http://schemas.microsoft.com/office/drawing/2010/main" val="0"/>
              </a:ext>
            </a:extLst>
          </a:blip>
          <a:stretch>
            <a:fillRect/>
          </a:stretch>
        </p:blipFill>
        <p:spPr>
          <a:xfrm>
            <a:off x="4510656" y="2560874"/>
            <a:ext cx="1427981" cy="1949757"/>
          </a:xfrm>
          <a:prstGeom prst="rect">
            <a:avLst/>
          </a:prstGeom>
        </p:spPr>
      </p:pic>
      <p:pic>
        <p:nvPicPr>
          <p:cNvPr id="11" name="Picture 10"/>
          <p:cNvPicPr/>
          <p:nvPr/>
        </p:nvPicPr>
        <p:blipFill rotWithShape="1">
          <a:blip r:embed="rId6">
            <a:extLst>
              <a:ext uri="{28A0092B-C50C-407E-A947-70E740481C1C}">
                <a14:useLocalDpi xmlns:a14="http://schemas.microsoft.com/office/drawing/2010/main" val="0"/>
              </a:ext>
            </a:extLst>
          </a:blip>
          <a:srcRect l="28252" t="29261" r="53800" b="21971"/>
          <a:stretch/>
        </p:blipFill>
        <p:spPr bwMode="auto">
          <a:xfrm>
            <a:off x="6636612" y="2455469"/>
            <a:ext cx="1348662" cy="21209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4764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solidFill>
                  <a:srgbClr val="92D050"/>
                </a:solidFill>
                <a:latin typeface="SassoonPrimaryInfant" pitchFamily="2" charset="0"/>
              </a:rPr>
              <a:t>Our Set up</a:t>
            </a:r>
            <a:endParaRPr lang="en-GB" sz="4400" dirty="0">
              <a:solidFill>
                <a:srgbClr val="92D050"/>
              </a:solidFill>
              <a:latin typeface="SassoonPrimaryInfant" pitchFamily="2" charset="0"/>
            </a:endParaRPr>
          </a:p>
        </p:txBody>
      </p:sp>
      <p:sp>
        <p:nvSpPr>
          <p:cNvPr id="3" name="Content Placeholder 2"/>
          <p:cNvSpPr>
            <a:spLocks noGrp="1"/>
          </p:cNvSpPr>
          <p:nvPr>
            <p:ph idx="1"/>
          </p:nvPr>
        </p:nvSpPr>
        <p:spPr>
          <a:xfrm>
            <a:off x="609598" y="2465512"/>
            <a:ext cx="6347714" cy="3880773"/>
          </a:xfrm>
        </p:spPr>
        <p:txBody>
          <a:bodyPr/>
          <a:lstStyle/>
          <a:p>
            <a:r>
              <a:rPr lang="en-GB" sz="2400" dirty="0" smtClean="0">
                <a:latin typeface="SassoonPrimaryInfant" pitchFamily="2" charset="0"/>
              </a:rPr>
              <a:t>2 small classes (approx. 20 children in each) </a:t>
            </a:r>
          </a:p>
          <a:p>
            <a:endParaRPr lang="en-GB" sz="2400" dirty="0">
              <a:latin typeface="SassoonPrimaryInfant" pitchFamily="2" charset="0"/>
            </a:endParaRPr>
          </a:p>
          <a:p>
            <a:r>
              <a:rPr lang="en-GB" sz="2400" dirty="0" smtClean="0">
                <a:latin typeface="SassoonPrimaryInfant" pitchFamily="2" charset="0"/>
              </a:rPr>
              <a:t>An outdoor area which links the two. This will be redesigned over the summer. </a:t>
            </a:r>
          </a:p>
          <a:p>
            <a:endParaRPr lang="en-GB" sz="2400" dirty="0">
              <a:latin typeface="SassoonPrimaryInfant" pitchFamily="2" charset="0"/>
            </a:endParaRPr>
          </a:p>
          <a:p>
            <a:r>
              <a:rPr lang="en-GB" sz="2400" dirty="0" smtClean="0">
                <a:latin typeface="SassoonPrimaryInfant" pitchFamily="2" charset="0"/>
              </a:rPr>
              <a:t>Children ‘free flow’ between the two classrooms and the outdoor area. </a:t>
            </a:r>
          </a:p>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0152" y="332656"/>
            <a:ext cx="2843808" cy="2132856"/>
          </a:xfrm>
          <a:prstGeom prst="rect">
            <a:avLst/>
          </a:prstGeom>
        </p:spPr>
      </p:pic>
    </p:spTree>
    <p:extLst>
      <p:ext uri="{BB962C8B-B14F-4D97-AF65-F5344CB8AC3E}">
        <p14:creationId xmlns:p14="http://schemas.microsoft.com/office/powerpoint/2010/main" val="1379452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Plans for the outdoor area</a:t>
            </a:r>
            <a:endParaRPr lang="en-GB" sz="4400" dirty="0">
              <a:latin typeface="SassoonCRInfant" panose="02010503020300020003" pitchFamily="2" charset="0"/>
            </a:endParaRPr>
          </a:p>
        </p:txBody>
      </p:sp>
      <p:pic>
        <p:nvPicPr>
          <p:cNvPr id="4" name="Content Placeholder 3"/>
          <p:cNvPicPr>
            <a:picLocks noGrp="1" noChangeAspect="1"/>
          </p:cNvPicPr>
          <p:nvPr>
            <p:ph idx="1"/>
          </p:nvPr>
        </p:nvPicPr>
        <p:blipFill rotWithShape="1">
          <a:blip r:embed="rId3"/>
          <a:srcRect l="32603" t="21865" r="44711" b="9542"/>
          <a:stretch/>
        </p:blipFill>
        <p:spPr>
          <a:xfrm rot="5400000">
            <a:off x="1940106" y="-131794"/>
            <a:ext cx="4824537" cy="8201709"/>
          </a:xfrm>
          <a:prstGeom prst="rect">
            <a:avLst/>
          </a:prstGeom>
        </p:spPr>
      </p:pic>
    </p:spTree>
    <p:extLst>
      <p:ext uri="{BB962C8B-B14F-4D97-AF65-F5344CB8AC3E}">
        <p14:creationId xmlns:p14="http://schemas.microsoft.com/office/powerpoint/2010/main" val="2015759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Transition</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8" y="1484784"/>
            <a:ext cx="7562802" cy="4824536"/>
          </a:xfrm>
        </p:spPr>
        <p:txBody>
          <a:bodyPr>
            <a:normAutofit fontScale="55000" lnSpcReduction="20000"/>
          </a:bodyPr>
          <a:lstStyle/>
          <a:p>
            <a:r>
              <a:rPr lang="en-GB" sz="3800" dirty="0" smtClean="0">
                <a:latin typeface="SassoonCRInfant" panose="02010503020300020003" pitchFamily="2" charset="0"/>
              </a:rPr>
              <a:t>We work hard to ensure this is as smooth as possible for the children. </a:t>
            </a:r>
          </a:p>
          <a:p>
            <a:endParaRPr lang="en-GB" sz="3800" dirty="0" smtClean="0">
              <a:latin typeface="SassoonCRInfant" panose="02010503020300020003" pitchFamily="2" charset="0"/>
            </a:endParaRPr>
          </a:p>
          <a:p>
            <a:r>
              <a:rPr lang="en-GB" sz="3800" dirty="0" smtClean="0">
                <a:latin typeface="SassoonCRInfant" panose="02010503020300020003" pitchFamily="2" charset="0"/>
              </a:rPr>
              <a:t>We have already visited all children in their preschool settings and had professional discussions with their key workers. </a:t>
            </a:r>
          </a:p>
          <a:p>
            <a:endParaRPr lang="en-GB" sz="3800" dirty="0">
              <a:latin typeface="SassoonCRInfant" panose="02010503020300020003" pitchFamily="2" charset="0"/>
            </a:endParaRPr>
          </a:p>
          <a:p>
            <a:r>
              <a:rPr lang="en-GB" sz="3800" dirty="0" smtClean="0">
                <a:latin typeface="SassoonCRInfant" panose="02010503020300020003" pitchFamily="2" charset="0"/>
              </a:rPr>
              <a:t>The children come for four visits, 2 with parents and 2 without. On the final visit children can stay for a hot lunch.</a:t>
            </a:r>
            <a:r>
              <a:rPr lang="en-GB" sz="3800" dirty="0">
                <a:latin typeface="SassoonCRInfant" panose="02010503020300020003" pitchFamily="2" charset="0"/>
              </a:rPr>
              <a:t> This costs £2.15 per child.</a:t>
            </a:r>
            <a:r>
              <a:rPr lang="en-GB" sz="3800" dirty="0" smtClean="0">
                <a:latin typeface="SassoonCRInfant" panose="02010503020300020003" pitchFamily="2" charset="0"/>
              </a:rPr>
              <a:t> Please return the slip in your pack. We also have a teddy bear’s picnic, which is a more informal event for families to get to know each other. </a:t>
            </a:r>
          </a:p>
          <a:p>
            <a:endParaRPr lang="en-GB" sz="3800" dirty="0">
              <a:latin typeface="SassoonCRInfant" panose="02010503020300020003" pitchFamily="2" charset="0"/>
            </a:endParaRPr>
          </a:p>
          <a:p>
            <a:r>
              <a:rPr lang="en-GB" sz="3800" dirty="0" smtClean="0">
                <a:latin typeface="SassoonCRInfant" panose="02010503020300020003" pitchFamily="2" charset="0"/>
              </a:rPr>
              <a:t>All children will have a home visit in September. </a:t>
            </a:r>
            <a:endParaRPr lang="en-GB" sz="3800" dirty="0">
              <a:latin typeface="SassoonCRInfant" panose="02010503020300020003" pitchFamily="2" charset="0"/>
            </a:endParaRPr>
          </a:p>
          <a:p>
            <a:endParaRPr lang="en-GB" dirty="0"/>
          </a:p>
        </p:txBody>
      </p:sp>
      <p:pic>
        <p:nvPicPr>
          <p:cNvPr id="1026" name="Picture 2" descr="Image result for cartoon hous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0673"/>
          <a:stretch/>
        </p:blipFill>
        <p:spPr bwMode="auto">
          <a:xfrm>
            <a:off x="6732240" y="4797152"/>
            <a:ext cx="1728192" cy="1667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07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Our Curriculum</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8" y="1628800"/>
            <a:ext cx="7346778" cy="4896544"/>
          </a:xfrm>
        </p:spPr>
        <p:txBody>
          <a:bodyPr>
            <a:normAutofit/>
          </a:bodyPr>
          <a:lstStyle/>
          <a:p>
            <a:r>
              <a:rPr lang="en-GB" sz="2400" dirty="0" smtClean="0">
                <a:latin typeface="SassoonCRInfant" panose="02010503020300020003" pitchFamily="2" charset="0"/>
              </a:rPr>
              <a:t>EYFS does not come under the National Curriculum</a:t>
            </a:r>
          </a:p>
          <a:p>
            <a:r>
              <a:rPr lang="en-GB" sz="2400" dirty="0" smtClean="0">
                <a:latin typeface="SassoonCRInfant" panose="02010503020300020003" pitchFamily="2" charset="0"/>
              </a:rPr>
              <a:t>We follow ‘Development Matters’ a government recommended document which splits children’s early learning into 7 areas: </a:t>
            </a:r>
          </a:p>
          <a:p>
            <a:pPr lvl="2">
              <a:buFont typeface="Arial" panose="020B0604020202020204" pitchFamily="34" charset="0"/>
              <a:buChar char="•"/>
            </a:pPr>
            <a:r>
              <a:rPr lang="en-GB" sz="1800" dirty="0" smtClean="0">
                <a:latin typeface="SassoonCRInfant" panose="02010503020300020003" pitchFamily="2" charset="0"/>
              </a:rPr>
              <a:t>Personal, Social and Emotional Development</a:t>
            </a:r>
          </a:p>
          <a:p>
            <a:pPr lvl="2">
              <a:buFont typeface="Arial" panose="020B0604020202020204" pitchFamily="34" charset="0"/>
              <a:buChar char="•"/>
            </a:pPr>
            <a:r>
              <a:rPr lang="en-GB" sz="1800" dirty="0" smtClean="0">
                <a:latin typeface="SassoonCRInfant" panose="02010503020300020003" pitchFamily="2" charset="0"/>
              </a:rPr>
              <a:t>Communication and Language</a:t>
            </a:r>
          </a:p>
          <a:p>
            <a:pPr lvl="2">
              <a:buFont typeface="Arial" panose="020B0604020202020204" pitchFamily="34" charset="0"/>
              <a:buChar char="•"/>
            </a:pPr>
            <a:r>
              <a:rPr lang="en-GB" sz="1800" dirty="0" smtClean="0">
                <a:latin typeface="SassoonCRInfant" panose="02010503020300020003" pitchFamily="2" charset="0"/>
              </a:rPr>
              <a:t>Physical Development</a:t>
            </a:r>
          </a:p>
          <a:p>
            <a:pPr lvl="2">
              <a:buFont typeface="Arial" panose="020B0604020202020204" pitchFamily="34" charset="0"/>
              <a:buChar char="•"/>
            </a:pPr>
            <a:r>
              <a:rPr lang="en-GB" sz="1800" dirty="0" smtClean="0">
                <a:latin typeface="SassoonCRInfant" panose="02010503020300020003" pitchFamily="2" charset="0"/>
              </a:rPr>
              <a:t>Mathematics</a:t>
            </a:r>
          </a:p>
          <a:p>
            <a:pPr lvl="2">
              <a:buFont typeface="Arial" panose="020B0604020202020204" pitchFamily="34" charset="0"/>
              <a:buChar char="•"/>
            </a:pPr>
            <a:r>
              <a:rPr lang="en-GB" sz="1800" dirty="0" smtClean="0">
                <a:latin typeface="SassoonCRInfant" panose="02010503020300020003" pitchFamily="2" charset="0"/>
              </a:rPr>
              <a:t>Literacy</a:t>
            </a:r>
          </a:p>
          <a:p>
            <a:pPr lvl="2">
              <a:buFont typeface="Arial" panose="020B0604020202020204" pitchFamily="34" charset="0"/>
              <a:buChar char="•"/>
            </a:pPr>
            <a:r>
              <a:rPr lang="en-GB" sz="1800" dirty="0" smtClean="0">
                <a:latin typeface="SassoonCRInfant" panose="02010503020300020003" pitchFamily="2" charset="0"/>
              </a:rPr>
              <a:t>Expressive Art and Design</a:t>
            </a:r>
          </a:p>
          <a:p>
            <a:pPr lvl="2">
              <a:buFont typeface="Arial" panose="020B0604020202020204" pitchFamily="34" charset="0"/>
              <a:buChar char="•"/>
            </a:pPr>
            <a:r>
              <a:rPr lang="en-GB" sz="1800" dirty="0" smtClean="0">
                <a:latin typeface="SassoonCRInfant" panose="02010503020300020003" pitchFamily="2" charset="0"/>
              </a:rPr>
              <a:t>Understanding the World</a:t>
            </a:r>
            <a:endParaRPr lang="en-GB" sz="1800" dirty="0">
              <a:latin typeface="SassoonCRInfant" panose="02010503020300020003" pitchFamily="2"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59566" y="3581595"/>
            <a:ext cx="2948947" cy="2211710"/>
          </a:xfrm>
          <a:prstGeom prst="rect">
            <a:avLst/>
          </a:prstGeom>
        </p:spPr>
      </p:pic>
    </p:spTree>
    <p:extLst>
      <p:ext uri="{BB962C8B-B14F-4D97-AF65-F5344CB8AC3E}">
        <p14:creationId xmlns:p14="http://schemas.microsoft.com/office/powerpoint/2010/main" val="3091914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0471" y="273110"/>
            <a:ext cx="6347713" cy="1673451"/>
          </a:xfrm>
        </p:spPr>
        <p:txBody>
          <a:bodyPr/>
          <a:lstStyle/>
          <a:p>
            <a:pPr algn="ctr"/>
            <a:r>
              <a:rPr lang="en-GB" dirty="0" smtClean="0">
                <a:latin typeface="SassoonCRInfant" panose="02010503020300020003" pitchFamily="2" charset="0"/>
              </a:rPr>
              <a:t>Some examples of </a:t>
            </a:r>
            <a:br>
              <a:rPr lang="en-GB" dirty="0" smtClean="0">
                <a:latin typeface="SassoonCRInfant" panose="02010503020300020003" pitchFamily="2" charset="0"/>
              </a:rPr>
            </a:br>
            <a:r>
              <a:rPr lang="en-GB" dirty="0" smtClean="0">
                <a:latin typeface="SassoonCRInfant" panose="02010503020300020003" pitchFamily="2" charset="0"/>
              </a:rPr>
              <a:t>interest-led learning</a:t>
            </a:r>
            <a:endParaRPr lang="en-GB" dirty="0">
              <a:latin typeface="SassoonCRInfant" panose="02010503020300020003" pitchFamily="2"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82287">
            <a:off x="456060" y="1859120"/>
            <a:ext cx="2333592" cy="1750194"/>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t="16061" r="21347"/>
          <a:stretch/>
        </p:blipFill>
        <p:spPr>
          <a:xfrm rot="7021402">
            <a:off x="2759835" y="1977867"/>
            <a:ext cx="1722012" cy="1378300"/>
          </a:xfrm>
          <a:prstGeom prst="rect">
            <a:avLst/>
          </a:prstGeom>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11415" t="26516" r="27875" b="24667"/>
          <a:stretch/>
        </p:blipFill>
        <p:spPr>
          <a:xfrm rot="4609993">
            <a:off x="4083638" y="2081133"/>
            <a:ext cx="2165844" cy="1306169"/>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003225">
            <a:off x="-44788" y="3715024"/>
            <a:ext cx="3050159" cy="2287619"/>
          </a:xfrm>
          <a:prstGeom prst="rect">
            <a:avLst/>
          </a:prstGeom>
        </p:spPr>
      </p:pic>
      <p:pic>
        <p:nvPicPr>
          <p:cNvPr id="8" name="Picture 7"/>
          <p:cNvPicPr>
            <a:picLocks noChangeAspect="1"/>
          </p:cNvPicPr>
          <p:nvPr/>
        </p:nvPicPr>
        <p:blipFill rotWithShape="1">
          <a:blip r:embed="rId7" cstate="print">
            <a:extLst>
              <a:ext uri="{28A0092B-C50C-407E-A947-70E740481C1C}">
                <a14:useLocalDpi xmlns:a14="http://schemas.microsoft.com/office/drawing/2010/main" val="0"/>
              </a:ext>
            </a:extLst>
          </a:blip>
          <a:srcRect l="450" t="12803" r="29551" b="13310"/>
          <a:stretch/>
        </p:blipFill>
        <p:spPr>
          <a:xfrm rot="5876012">
            <a:off x="2116140" y="3455629"/>
            <a:ext cx="1734876" cy="1373444"/>
          </a:xfrm>
          <a:prstGeom prst="rect">
            <a:avLst/>
          </a:prstGeom>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l="11151" t="17801" b="8001"/>
          <a:stretch/>
        </p:blipFill>
        <p:spPr>
          <a:xfrm rot="15521026">
            <a:off x="7106120" y="715970"/>
            <a:ext cx="2348880" cy="1471178"/>
          </a:xfrm>
          <a:prstGeom prst="rect">
            <a:avLst/>
          </a:prstGeom>
        </p:spPr>
      </p:pic>
      <p:pic>
        <p:nvPicPr>
          <p:cNvPr id="9" name="Picture 8"/>
          <p:cNvPicPr>
            <a:picLocks noChangeAspect="1"/>
          </p:cNvPicPr>
          <p:nvPr/>
        </p:nvPicPr>
        <p:blipFill rotWithShape="1">
          <a:blip r:embed="rId9" cstate="print">
            <a:extLst>
              <a:ext uri="{28A0092B-C50C-407E-A947-70E740481C1C}">
                <a14:useLocalDpi xmlns:a14="http://schemas.microsoft.com/office/drawing/2010/main" val="0"/>
              </a:ext>
            </a:extLst>
          </a:blip>
          <a:srcRect l="16977"/>
          <a:stretch/>
        </p:blipFill>
        <p:spPr>
          <a:xfrm rot="741435">
            <a:off x="5838110" y="1477971"/>
            <a:ext cx="2121934" cy="1916868"/>
          </a:xfrm>
          <a:prstGeom prst="rect">
            <a:avLst/>
          </a:prstGeom>
        </p:spPr>
      </p:pic>
      <p:pic>
        <p:nvPicPr>
          <p:cNvPr id="11" name="Picture 10"/>
          <p:cNvPicPr>
            <a:picLocks noChangeAspect="1"/>
          </p:cNvPicPr>
          <p:nvPr/>
        </p:nvPicPr>
        <p:blipFill rotWithShape="1">
          <a:blip r:embed="rId10" cstate="print">
            <a:extLst>
              <a:ext uri="{28A0092B-C50C-407E-A947-70E740481C1C}">
                <a14:useLocalDpi xmlns:a14="http://schemas.microsoft.com/office/drawing/2010/main" val="0"/>
              </a:ext>
            </a:extLst>
          </a:blip>
          <a:srcRect t="2692" r="35803"/>
          <a:stretch/>
        </p:blipFill>
        <p:spPr>
          <a:xfrm rot="6054917">
            <a:off x="2606489" y="4928981"/>
            <a:ext cx="1628800" cy="185167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10043160" y="10698981"/>
            <a:ext cx="899603" cy="674702"/>
          </a:xfrm>
          <a:prstGeom prst="rect">
            <a:avLst/>
          </a:prstGeom>
        </p:spPr>
      </p:pic>
      <p:pic>
        <p:nvPicPr>
          <p:cNvPr id="2050" name="Picture 2" descr="https://eylj.org/z7/pages/s_19629/p_05-2019/m_o_6947_ttz4j58y24n5p6fvtsvz2xr5p6grs3z7.jpg?s=19629&amp;u=47&amp;Expires=1558622036&amp;Signature=VnVC2k4VK7qAFYzk2HRRbUJhuOdnaV9Y2Yf8aQMIJT23S26ZlHw3CdayetZq2stFNocCsw9TSUoclyKHIrAzLq~f9mZJvT9uffQYBTJ4ZvkiMf2Dhv04vUEH14ELemTRo64iSLZHEyzkl~x9P0idlOPykOjmsBdhYBose~qU1GKkHQm4V-qM6xMnrUGeyMScRMfMWeAiDTE5J1i9eWK8nZK4GPFNtTpXGZ4kBCGCO-icqQ9ow0p-juPesMiWD8z~6spGLhgCn8-YIPjk64oz4J3y6agHu~C7Ir62NlZeuPyjTHt0qhPhr1zsOV-EgqOvP4Lg1StHl~S8W2qVhdsRfQ__&amp;Key-Pair-Id=APKAJUSDRV55TOQKSATA"/>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16619" t="7436" r="14005" b="22320"/>
          <a:stretch/>
        </p:blipFill>
        <p:spPr bwMode="auto">
          <a:xfrm>
            <a:off x="3647722" y="3299826"/>
            <a:ext cx="1440161"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ylj.org/dp/pages/s_19629/p_02-2019/m_o_6674_s9z08nqwn8dcdrt2pex9rk18hbb685dp.jpg?s=19629&amp;u=47&amp;Expires=1558622036&amp;Signature=Cxcgn7FJGq1aDx0-1-oelDDKw6Cp9cGRsywHbKnfy2OQ5cazUjIRa-iQmLYsMK1aAwxLcEBxM0UFssAL1qKxTbAS0UzWKPP9mEVeTHYxaMq9duTcuYOnvIVmFMXo67NWoiHzNSDoAml9SV-P~JGupa0vi4vypd~wzy3Gqxyr1cfWu6FxWroIm174sPsCBnsi-yi~TWkQg7zPrRMdxDybN4aBpTCQ9IGOOGY9fFdrvbesrE-McfXxpTAuxYfXpz6mmWY9Q~fK2xT-WkXoAO1MTSRMr~s2QjipBm3xXrFy4YDxpK643LdUrZEe--~h7tdMN8N3SmnDf~KsMJ5cabUADg__&amp;Key-Pair-Id=APKAJUSDRV55TOQKSATA"/>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21255055">
            <a:off x="6668185" y="3217575"/>
            <a:ext cx="2259591" cy="302386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eylj.org/fz/pages/s_19629/p_09-2018/m_o_5618_4v45pc03wcmdqcvj7hzcn0jhy0cyyqfz.jpg?s=19629&amp;u=47&amp;Expires=1558622036&amp;Signature=hi25FcJg9IHc9C3dh0fC5lZUT3BarEdjBwHSrz0i8nlMLN-EUhexhe6Vjp6QxgasZXooTYAauZlr4OHNJDyRlS~yevoZTfpqKKSh2pkYT9wi~ZyGSvwXSmunKtnYNVR83i~TZ~vJVCeD2qlE~u3JXhwham6zRN0~-W9JzIIxBxXSXLnA~6zOFAoftQwtst7Q8HrOyw353DffjCVOY4E0aJKZWuNtL8CL1ruX4fYm6yu6y~kdnl4VfLe1IOIz3On1lkSfdJEtZWd0Yn9ulaf0CPe~pBHznM13C2vEP8VhAJ2eD1m5mmJxHY1l5CUg-yv4SR1HvQZ~DbBLF1YfbT6Anw__&amp;Key-Pair-Id=APKAJUSDRV55TOQKSATA"/>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1124447">
            <a:off x="4360693" y="4771801"/>
            <a:ext cx="2632971" cy="197472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eylj.org/79/pages/s_19629/p_11-2018/m_o_6314_3kttq5e41z4t6hmn8zey4dcwkxa22y79.jpg?s=19629&amp;u=47&amp;Expires=1558622036&amp;Signature=Hz5NwTXrJwmpQ3f3Lr05Nj8jO-4853YRJRsvCsF6Ear3NEX-TgGw~sAqziL~lcwcCI8LT61GhDJSMpOcAFHEf39FzI6QccWdPAJKhyPdoxOrWKzU0XP-AzRhVAZtpINB4LzOfOuzE602e5O~C31oQWxc2YBHakRFUnzawdXoCcbN1coiiO0NrS3oE~0nbfHn3E8W09a~VQ9zxq7j6x4djEREWf6p26~sLhiy48xNRyYXcJH2EpvcfNgJH2BMKBIBN2fop-6-BjlQDiNXRZofxc~hKEVPYnNpBVfDjoWG2VGGj9~BOyzdI~0bd69J4e1W0NnmUSliQcZA798YsNG2dg__&amp;Key-Pair-Id=APKAJUSDRV55TOQKSATA"/>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20254" t="16284" r="3155"/>
          <a:stretch/>
        </p:blipFill>
        <p:spPr bwMode="auto">
          <a:xfrm rot="1005611">
            <a:off x="5070083" y="3143701"/>
            <a:ext cx="1906805" cy="156314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eylj.org/8q/pages/s_19629/p_01-2019/m_o_6648_dtybwk9wnfbpepxx2jvh6n5ywpzdfh8q.jpg?s=19629&amp;u=47&amp;Expires=1558622036&amp;Signature=fqGIPPAyPi2pY063Kau4l3rvHHRSJwgxn~PPgWP3DrtJr4Pk4wS63QFuI734IHxSsaEq5JFDXyOcTX4iCt-xZqVYn22lblOAELxHzDrAb7-djM7MXmcorXUlOWgNIWSdx3uUAlC-vgzY52SJ6k66E3XkDMJWwOtO1lEoUQ7JOhipH4zO5Ml7AbguECxJKIjKyawleoERxK6U0hBdaQte5TSvkFSidc1nJL5jtHG3RE~q77wLOZV9LkTckIP~M7zFEbM-JpOR11IusVeGfj6VJIDLmpIr67qjVK6~uXltdkUfhn9P71egi8THqTa1EsxgAwmnKyQ8o4z9fAHAYdzMug__&amp;Key-Pair-Id=APKAJUSDRV55TOQKSATA"/>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20595" t="4942" b="25596"/>
          <a:stretch/>
        </p:blipFill>
        <p:spPr bwMode="auto">
          <a:xfrm rot="916677">
            <a:off x="495579" y="220535"/>
            <a:ext cx="1524876" cy="177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1947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CRInfant" panose="02010503020300020003" pitchFamily="2" charset="0"/>
              </a:rPr>
              <a:t>Learning Spaces</a:t>
            </a:r>
            <a:endParaRPr lang="en-GB" dirty="0">
              <a:latin typeface="SassoonCRInfant" panose="02010503020300020003" pitchFamily="2" charset="0"/>
            </a:endParaRPr>
          </a:p>
        </p:txBody>
      </p:sp>
      <p:sp>
        <p:nvSpPr>
          <p:cNvPr id="3" name="Content Placeholder 2"/>
          <p:cNvSpPr>
            <a:spLocks noGrp="1"/>
          </p:cNvSpPr>
          <p:nvPr>
            <p:ph idx="1"/>
          </p:nvPr>
        </p:nvSpPr>
        <p:spPr>
          <a:xfrm>
            <a:off x="609599" y="1484784"/>
            <a:ext cx="6347714" cy="3880773"/>
          </a:xfrm>
        </p:spPr>
        <p:txBody>
          <a:bodyPr/>
          <a:lstStyle/>
          <a:p>
            <a:r>
              <a:rPr lang="en-GB" sz="2400" dirty="0">
                <a:latin typeface="SassoonCRInfant" panose="02010503020300020003" pitchFamily="2" charset="0"/>
              </a:rPr>
              <a:t>D</a:t>
            </a:r>
            <a:r>
              <a:rPr lang="en-GB" sz="2400" dirty="0" smtClean="0">
                <a:latin typeface="SassoonCRInfant" panose="02010503020300020003" pitchFamily="2" charset="0"/>
              </a:rPr>
              <a:t>esigned exclusively for the children. </a:t>
            </a:r>
            <a:endParaRPr lang="en-GB" sz="2400" dirty="0">
              <a:latin typeface="SassoonCRInfant" panose="02010503020300020003" pitchFamily="2" charset="0"/>
            </a:endParaRPr>
          </a:p>
          <a:p>
            <a:r>
              <a:rPr lang="en-GB" sz="2400" dirty="0">
                <a:latin typeface="SassoonCRInfant" panose="02010503020300020003" pitchFamily="2" charset="0"/>
              </a:rPr>
              <a:t>P</a:t>
            </a:r>
            <a:r>
              <a:rPr lang="en-GB" sz="2400" dirty="0" smtClean="0">
                <a:latin typeface="SassoonCRInfant" panose="02010503020300020003" pitchFamily="2" charset="0"/>
              </a:rPr>
              <a:t>ersonalised learning spaces, and the children feel a sense of ownership over their classroom. We fill them with pictures and objects that are meaningful to our children</a:t>
            </a:r>
          </a:p>
          <a:p>
            <a:r>
              <a:rPr lang="en-GB" sz="2400" dirty="0" smtClean="0">
                <a:latin typeface="SassoonCRInfant" panose="02010503020300020003" pitchFamily="2" charset="0"/>
              </a:rPr>
              <a:t>Neutral and not over stimulating</a:t>
            </a:r>
          </a:p>
          <a:p>
            <a:r>
              <a:rPr lang="en-GB" sz="2400" dirty="0" smtClean="0">
                <a:latin typeface="SassoonCRInfant" panose="02010503020300020003" pitchFamily="2" charset="0"/>
              </a:rPr>
              <a:t>Authentic resources that spark curiosity! </a:t>
            </a:r>
          </a:p>
          <a:p>
            <a:endParaRPr lang="en-GB" dirty="0"/>
          </a:p>
          <a:p>
            <a:pPr marL="0" indent="0">
              <a:buNone/>
            </a:pPr>
            <a:endParaRPr lang="en-GB" dirty="0" smtClean="0"/>
          </a:p>
        </p:txBody>
      </p:sp>
      <p:pic>
        <p:nvPicPr>
          <p:cNvPr id="3074" name="Picture 2" descr="Image result for plastic toy tomato"/>
          <p:cNvPicPr>
            <a:picLocks noChangeAspect="1" noChangeArrowheads="1"/>
          </p:cNvPicPr>
          <p:nvPr/>
        </p:nvPicPr>
        <p:blipFill rotWithShape="1">
          <a:blip r:embed="rId3">
            <a:extLst>
              <a:ext uri="{28A0092B-C50C-407E-A947-70E740481C1C}">
                <a14:useLocalDpi xmlns:a14="http://schemas.microsoft.com/office/drawing/2010/main" val="0"/>
              </a:ext>
            </a:extLst>
          </a:blip>
          <a:srcRect b="10702"/>
          <a:stretch/>
        </p:blipFill>
        <p:spPr bwMode="auto">
          <a:xfrm>
            <a:off x="1331640" y="4725144"/>
            <a:ext cx="2050331" cy="15121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small wood sli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4739611"/>
            <a:ext cx="1678925" cy="1678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751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SassoonCRInfant" panose="02010503020300020003" pitchFamily="2" charset="0"/>
              </a:rPr>
              <a:t>Some images of our classrooms</a:t>
            </a:r>
            <a:endParaRPr lang="en-GB" sz="4000" dirty="0">
              <a:latin typeface="SassoonCRInfant" panose="02010503020300020003" pitchFamily="2"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31840" y="1270001"/>
            <a:ext cx="2782655" cy="2086992"/>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11327" b="29200"/>
          <a:stretch/>
        </p:blipFill>
        <p:spPr>
          <a:xfrm>
            <a:off x="6106048" y="2745114"/>
            <a:ext cx="2825472" cy="169199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080" y="1930400"/>
            <a:ext cx="2771800" cy="207885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1840" y="3717032"/>
            <a:ext cx="2747797" cy="2060848"/>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04710" y="332656"/>
            <a:ext cx="2860410" cy="2145308"/>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1080" y="4207890"/>
            <a:ext cx="2771800" cy="2078850"/>
          </a:xfrm>
          <a:prstGeom prst="rect">
            <a:avLst/>
          </a:prstGeom>
        </p:spPr>
      </p:pic>
      <p:pic>
        <p:nvPicPr>
          <p:cNvPr id="11" name="Picture 10"/>
          <p:cNvPicPr>
            <a:picLocks noChangeAspect="1"/>
          </p:cNvPicPr>
          <p:nvPr/>
        </p:nvPicPr>
        <p:blipFill rotWithShape="1">
          <a:blip r:embed="rId9" cstate="print">
            <a:extLst>
              <a:ext uri="{28A0092B-C50C-407E-A947-70E740481C1C}">
                <a14:useLocalDpi xmlns:a14="http://schemas.microsoft.com/office/drawing/2010/main" val="0"/>
              </a:ext>
            </a:extLst>
          </a:blip>
          <a:srcRect l="6004" t="9647" r="12023" b="18945"/>
          <a:stretch/>
        </p:blipFill>
        <p:spPr>
          <a:xfrm>
            <a:off x="6078596" y="4688480"/>
            <a:ext cx="2852923" cy="1863910"/>
          </a:xfrm>
          <a:prstGeom prst="rect">
            <a:avLst/>
          </a:prstGeom>
        </p:spPr>
      </p:pic>
    </p:spTree>
    <p:extLst>
      <p:ext uri="{BB962C8B-B14F-4D97-AF65-F5344CB8AC3E}">
        <p14:creationId xmlns:p14="http://schemas.microsoft.com/office/powerpoint/2010/main" val="3609720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smtClean="0">
                <a:latin typeface="SassoonCRInfant" panose="02010503020300020003" pitchFamily="2" charset="0"/>
              </a:rPr>
              <a:t>Forest School</a:t>
            </a:r>
            <a:endParaRPr lang="en-GB" sz="4400" dirty="0">
              <a:latin typeface="SassoonCRInfant" panose="02010503020300020003" pitchFamily="2" charset="0"/>
            </a:endParaRPr>
          </a:p>
        </p:txBody>
      </p:sp>
      <p:sp>
        <p:nvSpPr>
          <p:cNvPr id="3" name="Content Placeholder 2"/>
          <p:cNvSpPr>
            <a:spLocks noGrp="1"/>
          </p:cNvSpPr>
          <p:nvPr>
            <p:ph idx="1"/>
          </p:nvPr>
        </p:nvSpPr>
        <p:spPr>
          <a:xfrm>
            <a:off x="596457" y="1642666"/>
            <a:ext cx="6626697" cy="4882677"/>
          </a:xfrm>
        </p:spPr>
        <p:txBody>
          <a:bodyPr>
            <a:normAutofit lnSpcReduction="10000"/>
          </a:bodyPr>
          <a:lstStyle/>
          <a:p>
            <a:r>
              <a:rPr lang="en-GB" sz="2000" dirty="0" smtClean="0">
                <a:latin typeface="SassoonCRInfant" panose="02010503020300020003" pitchFamily="2" charset="0"/>
              </a:rPr>
              <a:t>Miss Andrews is a Level 3 Forest School leader, trained with the Hampshire and Isle of Wight Wildlife trust.</a:t>
            </a:r>
          </a:p>
          <a:p>
            <a:endParaRPr lang="en-GB" sz="2000" dirty="0">
              <a:latin typeface="SassoonCRInfant" panose="02010503020300020003" pitchFamily="2" charset="0"/>
            </a:endParaRPr>
          </a:p>
          <a:p>
            <a:r>
              <a:rPr lang="en-GB" sz="2000" dirty="0" smtClean="0">
                <a:latin typeface="SassoonCRInfant" panose="02010503020300020003" pitchFamily="2" charset="0"/>
              </a:rPr>
              <a:t>Forest School allows children to explore nature and learn basic skills such as simple tool use and cooking over a fire.</a:t>
            </a:r>
          </a:p>
          <a:p>
            <a:endParaRPr lang="en-GB" sz="2000" dirty="0">
              <a:latin typeface="SassoonCRInfant" panose="02010503020300020003" pitchFamily="2" charset="0"/>
            </a:endParaRPr>
          </a:p>
          <a:p>
            <a:r>
              <a:rPr lang="en-GB" sz="2000" dirty="0" smtClean="0">
                <a:latin typeface="SassoonCRInfant" panose="02010503020300020003" pitchFamily="2" charset="0"/>
              </a:rPr>
              <a:t>Our children will be having Forest School sessions at least weekly in </a:t>
            </a:r>
            <a:r>
              <a:rPr lang="en-GB" sz="2000" b="1" dirty="0" smtClean="0">
                <a:latin typeface="SassoonCRInfant" panose="02010503020300020003" pitchFamily="2" charset="0"/>
              </a:rPr>
              <a:t>all weathers!</a:t>
            </a:r>
          </a:p>
          <a:p>
            <a:r>
              <a:rPr lang="en-GB" sz="2000" dirty="0" smtClean="0">
                <a:latin typeface="SassoonCRInfant" panose="02010503020300020003" pitchFamily="2" charset="0"/>
              </a:rPr>
              <a:t>Please ensure your child is sent in with adequate clothing, including a waterproof coat, and ideally waterproof trousers. </a:t>
            </a:r>
          </a:p>
          <a:p>
            <a:endParaRPr lang="en-GB" sz="2000" dirty="0">
              <a:latin typeface="SassoonCRInfant" panose="02010503020300020003" pitchFamily="2" charset="0"/>
            </a:endParaRPr>
          </a:p>
          <a:p>
            <a:pPr marL="0" indent="0">
              <a:buNone/>
            </a:pPr>
            <a:r>
              <a:rPr lang="en-GB" sz="2000" dirty="0" smtClean="0">
                <a:latin typeface="SassoonCRInfant" panose="02010503020300020003" pitchFamily="2" charset="0"/>
              </a:rPr>
              <a:t>More info is available at: </a:t>
            </a:r>
            <a:r>
              <a:rPr lang="en-GB" sz="2000" dirty="0" smtClean="0">
                <a:hlinkClick r:id="rId3"/>
              </a:rPr>
              <a:t>www.forestschoolassociation.org</a:t>
            </a:r>
            <a:r>
              <a:rPr lang="en-GB" sz="2000" dirty="0">
                <a:hlinkClick r:id="rId3"/>
              </a:rPr>
              <a:t>/</a:t>
            </a:r>
            <a:endParaRPr lang="en-GB" sz="2000" dirty="0" smtClean="0">
              <a:latin typeface="SassoonCRInfant" panose="02010503020300020003" pitchFamily="2"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8896" y="589352"/>
            <a:ext cx="1869672" cy="2492895"/>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8896" y="3717032"/>
            <a:ext cx="1869672" cy="2492896"/>
          </a:xfrm>
          <a:prstGeom prst="rect">
            <a:avLst/>
          </a:prstGeom>
        </p:spPr>
      </p:pic>
    </p:spTree>
    <p:extLst>
      <p:ext uri="{BB962C8B-B14F-4D97-AF65-F5344CB8AC3E}">
        <p14:creationId xmlns:p14="http://schemas.microsoft.com/office/powerpoint/2010/main" val="4107353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Uniform</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9" y="1772816"/>
            <a:ext cx="2882281" cy="3880773"/>
          </a:xfrm>
        </p:spPr>
        <p:txBody>
          <a:bodyPr>
            <a:normAutofit/>
          </a:bodyPr>
          <a:lstStyle/>
          <a:p>
            <a:r>
              <a:rPr lang="en-GB" sz="2400" dirty="0" smtClean="0">
                <a:latin typeface="SassoonCRInfant" panose="02010503020300020003" pitchFamily="2" charset="0"/>
              </a:rPr>
              <a:t>Winter Uniform </a:t>
            </a:r>
            <a:endParaRPr lang="en-GB" sz="2400" dirty="0">
              <a:latin typeface="SassoonCRInfant" panose="02010503020300020003" pitchFamily="2" charset="0"/>
            </a:endParaRPr>
          </a:p>
        </p:txBody>
      </p:sp>
      <p:pic>
        <p:nvPicPr>
          <p:cNvPr id="1026"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2348880"/>
            <a:ext cx="1907407" cy="19074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2222463"/>
            <a:ext cx="216024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grey school trouse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396" y="4382703"/>
            <a:ext cx="1765352" cy="234696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ur marks school jumper"/>
          <p:cNvPicPr>
            <a:picLocks noChangeAspect="1" noChangeArrowheads="1"/>
          </p:cNvPicPr>
          <p:nvPr/>
        </p:nvPicPr>
        <p:blipFill rotWithShape="1">
          <a:blip r:embed="rId6">
            <a:extLst>
              <a:ext uri="{28A0092B-C50C-407E-A947-70E740481C1C}">
                <a14:useLocalDpi xmlns:a14="http://schemas.microsoft.com/office/drawing/2010/main" val="0"/>
              </a:ext>
            </a:extLst>
          </a:blip>
          <a:srcRect r="2644"/>
          <a:stretch/>
        </p:blipFill>
        <p:spPr bwMode="auto">
          <a:xfrm>
            <a:off x="4788024" y="1866335"/>
            <a:ext cx="1872208" cy="287249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black school sho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06384" y="4526132"/>
            <a:ext cx="1460884" cy="87926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21257" b="17802"/>
          <a:stretch/>
        </p:blipFill>
        <p:spPr bwMode="auto">
          <a:xfrm flipH="1">
            <a:off x="2497454" y="5548830"/>
            <a:ext cx="1780390" cy="118083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grey school socks"/>
          <p:cNvPicPr>
            <a:picLocks noChangeAspect="1" noChangeArrowheads="1"/>
          </p:cNvPicPr>
          <p:nvPr/>
        </p:nvPicPr>
        <p:blipFill rotWithShape="1">
          <a:blip r:embed="rId9">
            <a:extLst>
              <a:ext uri="{28A0092B-C50C-407E-A947-70E740481C1C}">
                <a14:useLocalDpi xmlns:a14="http://schemas.microsoft.com/office/drawing/2010/main" val="0"/>
              </a:ext>
            </a:extLst>
          </a:blip>
          <a:srcRect t="17678" b="18616"/>
          <a:stretch/>
        </p:blipFill>
        <p:spPr bwMode="auto">
          <a:xfrm>
            <a:off x="4067268" y="4738831"/>
            <a:ext cx="1698131"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grey school tights"/>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5577"/>
          <a:stretch/>
        </p:blipFill>
        <p:spPr bwMode="auto">
          <a:xfrm>
            <a:off x="5652120" y="4642488"/>
            <a:ext cx="1402544" cy="1661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4987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Uniform </a:t>
            </a:r>
            <a:r>
              <a:rPr lang="en-GB" sz="4400" dirty="0" err="1" smtClean="0">
                <a:latin typeface="SassoonCRInfant" panose="02010503020300020003" pitchFamily="2" charset="0"/>
              </a:rPr>
              <a:t>ctd</a:t>
            </a:r>
            <a:r>
              <a:rPr lang="en-GB" sz="4400" dirty="0" smtClean="0">
                <a:latin typeface="SassoonCRInfant" panose="02010503020300020003" pitchFamily="2" charset="0"/>
              </a:rPr>
              <a:t>.</a:t>
            </a:r>
            <a:endParaRPr lang="en-GB" sz="4400"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r>
              <a:rPr lang="en-GB" sz="2400" dirty="0" smtClean="0">
                <a:latin typeface="SassoonCRInfant" panose="02010503020300020003" pitchFamily="2" charset="0"/>
              </a:rPr>
              <a:t>Summer Uniform</a:t>
            </a:r>
            <a:endParaRPr lang="en-GB" sz="2400" dirty="0">
              <a:latin typeface="SassoonCRInfant" panose="02010503020300020003" pitchFamily="2" charset="0"/>
            </a:endParaRPr>
          </a:p>
        </p:txBody>
      </p:sp>
      <p:pic>
        <p:nvPicPr>
          <p:cNvPr id="5"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9918" y="2776151"/>
            <a:ext cx="1907407" cy="19074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chool grey shorts"/>
          <p:cNvPicPr>
            <a:picLocks noChangeAspect="1" noChangeArrowheads="1"/>
          </p:cNvPicPr>
          <p:nvPr/>
        </p:nvPicPr>
        <p:blipFill rotWithShape="1">
          <a:blip r:embed="rId4">
            <a:extLst>
              <a:ext uri="{28A0092B-C50C-407E-A947-70E740481C1C}">
                <a14:useLocalDpi xmlns:a14="http://schemas.microsoft.com/office/drawing/2010/main" val="0"/>
              </a:ext>
            </a:extLst>
          </a:blip>
          <a:srcRect l="24220" t="16448" r="24607" b="17756"/>
          <a:stretch/>
        </p:blipFill>
        <p:spPr bwMode="auto">
          <a:xfrm>
            <a:off x="3131840" y="4683558"/>
            <a:ext cx="1366977" cy="175754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four marks school sun hat"/>
          <p:cNvPicPr>
            <a:picLocks noChangeAspect="1" noChangeArrowheads="1"/>
          </p:cNvPicPr>
          <p:nvPr/>
        </p:nvPicPr>
        <p:blipFill rotWithShape="1">
          <a:blip r:embed="rId5">
            <a:extLst>
              <a:ext uri="{28A0092B-C50C-407E-A947-70E740481C1C}">
                <a14:useLocalDpi xmlns:a14="http://schemas.microsoft.com/office/drawing/2010/main" val="0"/>
              </a:ext>
            </a:extLst>
          </a:blip>
          <a:srcRect t="19426" b="15320"/>
          <a:stretch/>
        </p:blipFill>
        <p:spPr bwMode="auto">
          <a:xfrm>
            <a:off x="5364088" y="2821194"/>
            <a:ext cx="1403659" cy="1368151"/>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Image result for pink summer school dres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6"/>
          <a:srcRect l="24172" t="43150" r="62791" b="33964"/>
          <a:stretch/>
        </p:blipFill>
        <p:spPr>
          <a:xfrm>
            <a:off x="681931" y="2769147"/>
            <a:ext cx="2022515" cy="2840396"/>
          </a:xfrm>
          <a:prstGeom prst="rect">
            <a:avLst/>
          </a:prstGeom>
        </p:spPr>
      </p:pic>
    </p:spTree>
    <p:extLst>
      <p:ext uri="{BB962C8B-B14F-4D97-AF65-F5344CB8AC3E}">
        <p14:creationId xmlns:p14="http://schemas.microsoft.com/office/powerpoint/2010/main" val="30407823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Uniform </a:t>
            </a:r>
            <a:r>
              <a:rPr lang="en-GB" sz="4400" dirty="0" err="1" smtClean="0">
                <a:latin typeface="SassoonCRInfant" panose="02010503020300020003" pitchFamily="2" charset="0"/>
              </a:rPr>
              <a:t>ctd</a:t>
            </a:r>
            <a:r>
              <a:rPr lang="en-GB" sz="4400" dirty="0" smtClean="0">
                <a:latin typeface="SassoonCRInfant" panose="02010503020300020003" pitchFamily="2" charset="0"/>
              </a:rPr>
              <a:t>.</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9" y="1724056"/>
            <a:ext cx="2456412" cy="1511547"/>
          </a:xfrm>
        </p:spPr>
        <p:txBody>
          <a:bodyPr>
            <a:normAutofit/>
          </a:bodyPr>
          <a:lstStyle/>
          <a:p>
            <a:r>
              <a:rPr lang="en-GB" sz="2400" dirty="0" smtClean="0">
                <a:latin typeface="SassoonCRInfant" panose="02010503020300020003" pitchFamily="2" charset="0"/>
              </a:rPr>
              <a:t>P.E Kit</a:t>
            </a:r>
            <a:endParaRPr lang="en-GB" sz="2400" dirty="0">
              <a:latin typeface="SassoonCRInfant" panose="02010503020300020003" pitchFamily="2" charset="0"/>
            </a:endParaRPr>
          </a:p>
        </p:txBody>
      </p:sp>
      <p:pic>
        <p:nvPicPr>
          <p:cNvPr id="4"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599" y="2708920"/>
            <a:ext cx="1907407" cy="190740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school pe shor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229" y="4645309"/>
            <a:ext cx="1658145" cy="165814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school,pe jogg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4051" y="3679058"/>
            <a:ext cx="1907947" cy="286836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four marks school PE jumper"/>
          <p:cNvPicPr>
            <a:picLocks noChangeAspect="1" noChangeArrowheads="1"/>
          </p:cNvPicPr>
          <p:nvPr/>
        </p:nvPicPr>
        <p:blipFill rotWithShape="1">
          <a:blip r:embed="rId6">
            <a:extLst>
              <a:ext uri="{28A0092B-C50C-407E-A947-70E740481C1C}">
                <a14:useLocalDpi xmlns:a14="http://schemas.microsoft.com/office/drawing/2010/main" val="0"/>
              </a:ext>
            </a:extLst>
          </a:blip>
          <a:srcRect t="13208" b="8171"/>
          <a:stretch/>
        </p:blipFill>
        <p:spPr bwMode="auto">
          <a:xfrm>
            <a:off x="4789480" y="2159490"/>
            <a:ext cx="2070509" cy="242401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kids trainer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6456" b="12955"/>
          <a:stretch/>
        </p:blipFill>
        <p:spPr bwMode="auto">
          <a:xfrm>
            <a:off x="2517006" y="2159490"/>
            <a:ext cx="2002910" cy="141382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maroon drawstring ba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63782" y="4645309"/>
            <a:ext cx="1936595" cy="1936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4681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Book bags </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9" y="2160590"/>
            <a:ext cx="6347714" cy="4364754"/>
          </a:xfrm>
        </p:spPr>
        <p:txBody>
          <a:bodyPr>
            <a:normAutofit/>
          </a:bodyPr>
          <a:lstStyle/>
          <a:p>
            <a:r>
              <a:rPr lang="en-GB" sz="2400" dirty="0" smtClean="0">
                <a:latin typeface="SassoonCRInfant" panose="02010503020300020003" pitchFamily="2" charset="0"/>
              </a:rPr>
              <a:t>Our PTA (parent- teacher association) kindly fund the book bags for the children, so you do not need to buy one. </a:t>
            </a:r>
          </a:p>
          <a:p>
            <a:endParaRPr lang="en-GB" sz="2400" dirty="0">
              <a:latin typeface="SassoonCRInfant" panose="02010503020300020003" pitchFamily="2" charset="0"/>
            </a:endParaRPr>
          </a:p>
          <a:p>
            <a:r>
              <a:rPr lang="en-GB" sz="2400" dirty="0" smtClean="0">
                <a:latin typeface="SassoonCRInfant" panose="02010503020300020003" pitchFamily="2" charset="0"/>
              </a:rPr>
              <a:t>We will bring your child their                   book bag on the home visit.</a:t>
            </a:r>
          </a:p>
          <a:p>
            <a:endParaRPr lang="en-GB" sz="2400" dirty="0">
              <a:latin typeface="SassoonCRInfant" panose="02010503020300020003" pitchFamily="2" charset="0"/>
            </a:endParaRPr>
          </a:p>
          <a:p>
            <a:r>
              <a:rPr lang="en-GB" sz="2400" dirty="0" smtClean="0">
                <a:latin typeface="SassoonCRInfant" panose="02010503020300020003" pitchFamily="2" charset="0"/>
              </a:rPr>
              <a:t>Like everything, it will need to                                  be named, and will need to                         be in school every day.  </a:t>
            </a:r>
            <a:endParaRPr lang="en-GB" sz="2400" dirty="0">
              <a:latin typeface="SassoonCRInfant" panose="02010503020300020003" pitchFamily="2" charset="0"/>
            </a:endParaRPr>
          </a:p>
        </p:txBody>
      </p:sp>
      <p:pic>
        <p:nvPicPr>
          <p:cNvPr id="4098" name="Picture 2"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24966" b="16147"/>
          <a:stretch/>
        </p:blipFill>
        <p:spPr bwMode="auto">
          <a:xfrm>
            <a:off x="4788024" y="3607257"/>
            <a:ext cx="3028950"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897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Our School Day</a:t>
            </a:r>
            <a:endParaRPr lang="en-GB" sz="4400" dirty="0">
              <a:latin typeface="SassoonCRInfant" panose="02010503020300020003" pitchFamily="2"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906890504"/>
              </p:ext>
            </p:extLst>
          </p:nvPr>
        </p:nvGraphicFramePr>
        <p:xfrm>
          <a:off x="595388" y="1628800"/>
          <a:ext cx="5416772" cy="4257473"/>
        </p:xfrm>
        <a:graphic>
          <a:graphicData uri="http://schemas.openxmlformats.org/drawingml/2006/table">
            <a:tbl>
              <a:tblPr firstRow="1" bandRow="1">
                <a:tableStyleId>{5C22544A-7EE6-4342-B048-85BDC9FD1C3A}</a:tableStyleId>
              </a:tblPr>
              <a:tblGrid>
                <a:gridCol w="1456332">
                  <a:extLst>
                    <a:ext uri="{9D8B030D-6E8A-4147-A177-3AD203B41FA5}">
                      <a16:colId xmlns:a16="http://schemas.microsoft.com/office/drawing/2014/main" val="1821238382"/>
                    </a:ext>
                  </a:extLst>
                </a:gridCol>
                <a:gridCol w="3960440">
                  <a:extLst>
                    <a:ext uri="{9D8B030D-6E8A-4147-A177-3AD203B41FA5}">
                      <a16:colId xmlns:a16="http://schemas.microsoft.com/office/drawing/2014/main" val="1401003459"/>
                    </a:ext>
                  </a:extLst>
                </a:gridCol>
              </a:tblGrid>
              <a:tr h="387043">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66870619"/>
                  </a:ext>
                </a:extLst>
              </a:tr>
              <a:tr h="387043">
                <a:tc>
                  <a:txBody>
                    <a:bodyPr/>
                    <a:lstStyle/>
                    <a:p>
                      <a:r>
                        <a:rPr lang="en-GB" dirty="0" smtClean="0"/>
                        <a:t>8:45-9:00</a:t>
                      </a:r>
                      <a:endParaRPr lang="en-GB" dirty="0"/>
                    </a:p>
                  </a:txBody>
                  <a:tcPr/>
                </a:tc>
                <a:tc>
                  <a:txBody>
                    <a:bodyPr/>
                    <a:lstStyle/>
                    <a:p>
                      <a:r>
                        <a:rPr lang="en-GB" dirty="0" smtClean="0"/>
                        <a:t>Welcome</a:t>
                      </a:r>
                      <a:r>
                        <a:rPr lang="en-GB" baseline="0" dirty="0" smtClean="0"/>
                        <a:t> and Registration</a:t>
                      </a:r>
                      <a:endParaRPr lang="en-GB" dirty="0"/>
                    </a:p>
                  </a:txBody>
                  <a:tcPr/>
                </a:tc>
                <a:extLst>
                  <a:ext uri="{0D108BD9-81ED-4DB2-BD59-A6C34878D82A}">
                    <a16:rowId xmlns:a16="http://schemas.microsoft.com/office/drawing/2014/main" val="3144977653"/>
                  </a:ext>
                </a:extLst>
              </a:tr>
              <a:tr h="387043">
                <a:tc>
                  <a:txBody>
                    <a:bodyPr/>
                    <a:lstStyle/>
                    <a:p>
                      <a:r>
                        <a:rPr lang="en-GB" dirty="0" smtClean="0"/>
                        <a:t>9:00-9:15</a:t>
                      </a:r>
                      <a:endParaRPr lang="en-GB" dirty="0"/>
                    </a:p>
                  </a:txBody>
                  <a:tcPr/>
                </a:tc>
                <a:tc>
                  <a:txBody>
                    <a:bodyPr/>
                    <a:lstStyle/>
                    <a:p>
                      <a:r>
                        <a:rPr lang="en-GB" dirty="0" smtClean="0"/>
                        <a:t>Phonics</a:t>
                      </a:r>
                      <a:endParaRPr lang="en-GB" dirty="0"/>
                    </a:p>
                  </a:txBody>
                  <a:tcPr/>
                </a:tc>
                <a:extLst>
                  <a:ext uri="{0D108BD9-81ED-4DB2-BD59-A6C34878D82A}">
                    <a16:rowId xmlns:a16="http://schemas.microsoft.com/office/drawing/2014/main" val="931709518"/>
                  </a:ext>
                </a:extLst>
              </a:tr>
              <a:tr h="387043">
                <a:tc>
                  <a:txBody>
                    <a:bodyPr/>
                    <a:lstStyle/>
                    <a:p>
                      <a:r>
                        <a:rPr lang="en-GB" dirty="0" smtClean="0"/>
                        <a:t>9:15-10:15</a:t>
                      </a:r>
                      <a:endParaRPr lang="en-GB" dirty="0"/>
                    </a:p>
                  </a:txBody>
                  <a:tcPr/>
                </a:tc>
                <a:tc>
                  <a:txBody>
                    <a:bodyPr/>
                    <a:lstStyle/>
                    <a:p>
                      <a:r>
                        <a:rPr lang="en-GB" dirty="0" smtClean="0"/>
                        <a:t>Exploring</a:t>
                      </a:r>
                      <a:r>
                        <a:rPr lang="en-GB" baseline="0" dirty="0" smtClean="0"/>
                        <a:t> &amp; Learning</a:t>
                      </a:r>
                      <a:endParaRPr lang="en-GB" dirty="0"/>
                    </a:p>
                  </a:txBody>
                  <a:tcPr/>
                </a:tc>
                <a:extLst>
                  <a:ext uri="{0D108BD9-81ED-4DB2-BD59-A6C34878D82A}">
                    <a16:rowId xmlns:a16="http://schemas.microsoft.com/office/drawing/2014/main" val="3035260040"/>
                  </a:ext>
                </a:extLst>
              </a:tr>
              <a:tr h="387043">
                <a:tc>
                  <a:txBody>
                    <a:bodyPr/>
                    <a:lstStyle/>
                    <a:p>
                      <a:r>
                        <a:rPr lang="en-GB" dirty="0" smtClean="0"/>
                        <a:t>10:15-10:30</a:t>
                      </a:r>
                      <a:endParaRPr lang="en-GB" dirty="0"/>
                    </a:p>
                  </a:txBody>
                  <a:tcPr/>
                </a:tc>
                <a:tc>
                  <a:txBody>
                    <a:bodyPr/>
                    <a:lstStyle/>
                    <a:p>
                      <a:r>
                        <a:rPr lang="en-GB" dirty="0" smtClean="0"/>
                        <a:t>Break time</a:t>
                      </a:r>
                      <a:endParaRPr lang="en-GB" dirty="0"/>
                    </a:p>
                  </a:txBody>
                  <a:tcPr/>
                </a:tc>
                <a:extLst>
                  <a:ext uri="{0D108BD9-81ED-4DB2-BD59-A6C34878D82A}">
                    <a16:rowId xmlns:a16="http://schemas.microsoft.com/office/drawing/2014/main" val="1718509515"/>
                  </a:ext>
                </a:extLst>
              </a:tr>
              <a:tr h="387043">
                <a:tc>
                  <a:txBody>
                    <a:bodyPr/>
                    <a:lstStyle/>
                    <a:p>
                      <a:r>
                        <a:rPr lang="en-GB" dirty="0" smtClean="0"/>
                        <a:t>10:30-10:45</a:t>
                      </a:r>
                      <a:endParaRPr lang="en-GB" dirty="0"/>
                    </a:p>
                  </a:txBody>
                  <a:tcPr/>
                </a:tc>
                <a:tc>
                  <a:txBody>
                    <a:bodyPr/>
                    <a:lstStyle/>
                    <a:p>
                      <a:r>
                        <a:rPr lang="en-GB" dirty="0" smtClean="0"/>
                        <a:t>Whizzy Maths</a:t>
                      </a:r>
                      <a:endParaRPr lang="en-GB" dirty="0"/>
                    </a:p>
                  </a:txBody>
                  <a:tcPr/>
                </a:tc>
                <a:extLst>
                  <a:ext uri="{0D108BD9-81ED-4DB2-BD59-A6C34878D82A}">
                    <a16:rowId xmlns:a16="http://schemas.microsoft.com/office/drawing/2014/main" val="146950096"/>
                  </a:ext>
                </a:extLst>
              </a:tr>
              <a:tr h="387043">
                <a:tc>
                  <a:txBody>
                    <a:bodyPr/>
                    <a:lstStyle/>
                    <a:p>
                      <a:r>
                        <a:rPr lang="en-GB" dirty="0" smtClean="0"/>
                        <a:t>10:45-11:45</a:t>
                      </a:r>
                      <a:endParaRPr lang="en-GB"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Exploring &amp; Learning</a:t>
                      </a:r>
                    </a:p>
                  </a:txBody>
                  <a:tcPr/>
                </a:tc>
                <a:extLst>
                  <a:ext uri="{0D108BD9-81ED-4DB2-BD59-A6C34878D82A}">
                    <a16:rowId xmlns:a16="http://schemas.microsoft.com/office/drawing/2014/main" val="2874570932"/>
                  </a:ext>
                </a:extLst>
              </a:tr>
              <a:tr h="387043">
                <a:tc>
                  <a:txBody>
                    <a:bodyPr/>
                    <a:lstStyle/>
                    <a:p>
                      <a:r>
                        <a:rPr lang="en-GB" dirty="0" smtClean="0"/>
                        <a:t>11:45-1:00</a:t>
                      </a:r>
                      <a:endParaRPr lang="en-GB" dirty="0"/>
                    </a:p>
                  </a:txBody>
                  <a:tcPr/>
                </a:tc>
                <a:tc>
                  <a:txBody>
                    <a:bodyPr/>
                    <a:lstStyle/>
                    <a:p>
                      <a:r>
                        <a:rPr lang="en-GB" dirty="0" smtClean="0"/>
                        <a:t>Lunch</a:t>
                      </a:r>
                      <a:r>
                        <a:rPr lang="en-GB" baseline="0" dirty="0" smtClean="0"/>
                        <a:t> time</a:t>
                      </a:r>
                      <a:endParaRPr lang="en-GB" dirty="0"/>
                    </a:p>
                  </a:txBody>
                  <a:tcPr/>
                </a:tc>
                <a:extLst>
                  <a:ext uri="{0D108BD9-81ED-4DB2-BD59-A6C34878D82A}">
                    <a16:rowId xmlns:a16="http://schemas.microsoft.com/office/drawing/2014/main" val="4104509960"/>
                  </a:ext>
                </a:extLst>
              </a:tr>
              <a:tr h="387043">
                <a:tc>
                  <a:txBody>
                    <a:bodyPr/>
                    <a:lstStyle/>
                    <a:p>
                      <a:r>
                        <a:rPr lang="en-GB" dirty="0" smtClean="0"/>
                        <a:t>1:00-1:20</a:t>
                      </a:r>
                      <a:endParaRPr lang="en-GB" dirty="0"/>
                    </a:p>
                  </a:txBody>
                  <a:tcPr/>
                </a:tc>
                <a:tc>
                  <a:txBody>
                    <a:bodyPr/>
                    <a:lstStyle/>
                    <a:p>
                      <a:r>
                        <a:rPr lang="en-GB" dirty="0" smtClean="0"/>
                        <a:t>Registration</a:t>
                      </a:r>
                      <a:r>
                        <a:rPr lang="en-GB" baseline="0" dirty="0" smtClean="0"/>
                        <a:t> and quiet reading</a:t>
                      </a:r>
                      <a:endParaRPr lang="en-GB" dirty="0" smtClean="0"/>
                    </a:p>
                  </a:txBody>
                  <a:tcPr/>
                </a:tc>
                <a:extLst>
                  <a:ext uri="{0D108BD9-81ED-4DB2-BD59-A6C34878D82A}">
                    <a16:rowId xmlns:a16="http://schemas.microsoft.com/office/drawing/2014/main" val="4120567412"/>
                  </a:ext>
                </a:extLst>
              </a:tr>
              <a:tr h="387043">
                <a:tc>
                  <a:txBody>
                    <a:bodyPr/>
                    <a:lstStyle/>
                    <a:p>
                      <a:r>
                        <a:rPr lang="en-GB" dirty="0" smtClean="0"/>
                        <a:t>1:20-3:00</a:t>
                      </a:r>
                      <a:endParaRPr lang="en-GB" dirty="0"/>
                    </a:p>
                  </a:txBody>
                  <a:tcPr/>
                </a:tc>
                <a:tc>
                  <a:txBody>
                    <a:bodyPr/>
                    <a:lstStyle/>
                    <a:p>
                      <a:r>
                        <a:rPr lang="en-GB" dirty="0" smtClean="0"/>
                        <a:t>Exploring</a:t>
                      </a:r>
                      <a:r>
                        <a:rPr lang="en-GB" baseline="0" dirty="0" smtClean="0"/>
                        <a:t> &amp; Learning</a:t>
                      </a:r>
                      <a:endParaRPr lang="en-GB" dirty="0" smtClean="0"/>
                    </a:p>
                  </a:txBody>
                  <a:tcPr/>
                </a:tc>
                <a:extLst>
                  <a:ext uri="{0D108BD9-81ED-4DB2-BD59-A6C34878D82A}">
                    <a16:rowId xmlns:a16="http://schemas.microsoft.com/office/drawing/2014/main" val="3365349795"/>
                  </a:ext>
                </a:extLst>
              </a:tr>
              <a:tr h="387043">
                <a:tc>
                  <a:txBody>
                    <a:bodyPr/>
                    <a:lstStyle/>
                    <a:p>
                      <a:r>
                        <a:rPr lang="en-GB" dirty="0" smtClean="0"/>
                        <a:t>3:00-3:15</a:t>
                      </a:r>
                      <a:endParaRPr lang="en-GB" dirty="0"/>
                    </a:p>
                  </a:txBody>
                  <a:tcPr/>
                </a:tc>
                <a:tc>
                  <a:txBody>
                    <a:bodyPr/>
                    <a:lstStyle/>
                    <a:p>
                      <a:r>
                        <a:rPr lang="en-GB" dirty="0" smtClean="0"/>
                        <a:t>Story and Home</a:t>
                      </a:r>
                      <a:r>
                        <a:rPr lang="en-GB" baseline="0" dirty="0" smtClean="0"/>
                        <a:t> time</a:t>
                      </a:r>
                      <a:endParaRPr lang="en-GB" dirty="0" smtClean="0"/>
                    </a:p>
                  </a:txBody>
                  <a:tcPr/>
                </a:tc>
                <a:extLst>
                  <a:ext uri="{0D108BD9-81ED-4DB2-BD59-A6C34878D82A}">
                    <a16:rowId xmlns:a16="http://schemas.microsoft.com/office/drawing/2014/main" val="1193033905"/>
                  </a:ext>
                </a:extLst>
              </a:tr>
            </a:tbl>
          </a:graphicData>
        </a:graphic>
      </p:graphicFrame>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0915" y="1628800"/>
            <a:ext cx="2939819" cy="220486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2720" y="4137092"/>
            <a:ext cx="2992314" cy="2244236"/>
          </a:xfrm>
          <a:prstGeom prst="rect">
            <a:avLst/>
          </a:prstGeom>
        </p:spPr>
      </p:pic>
      <p:pic>
        <p:nvPicPr>
          <p:cNvPr id="7" name="Picture 3" descr="C:\Users\Katie\AppData\Local\Microsoft\Windows\Temporary Internet Files\Content.IE5\2GIRXHBC\MC900431586[1].png"/>
          <p:cNvPicPr>
            <a:picLocks noChangeAspect="1" noChangeArrowheads="1"/>
          </p:cNvPicPr>
          <p:nvPr/>
        </p:nvPicPr>
        <p:blipFill>
          <a:blip r:embed="rId5"/>
          <a:srcRect/>
          <a:stretch>
            <a:fillRect/>
          </a:stretch>
        </p:blipFill>
        <p:spPr bwMode="auto">
          <a:xfrm>
            <a:off x="7000658" y="200648"/>
            <a:ext cx="1276438" cy="1276438"/>
          </a:xfrm>
          <a:prstGeom prst="rect">
            <a:avLst/>
          </a:prstGeom>
          <a:noFill/>
          <a:ln w="9525">
            <a:noFill/>
            <a:miter lim="800000"/>
            <a:headEnd/>
            <a:tailEnd/>
          </a:ln>
        </p:spPr>
      </p:pic>
    </p:spTree>
    <p:extLst>
      <p:ext uri="{BB962C8B-B14F-4D97-AF65-F5344CB8AC3E}">
        <p14:creationId xmlns:p14="http://schemas.microsoft.com/office/powerpoint/2010/main" val="202577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school dinn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1091" y="3140968"/>
            <a:ext cx="2482318" cy="16561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933002" y="552967"/>
            <a:ext cx="4616056" cy="717222"/>
          </a:xfrm>
        </p:spPr>
        <p:txBody>
          <a:bodyPr>
            <a:normAutofit fontScale="90000"/>
          </a:bodyPr>
          <a:lstStyle/>
          <a:p>
            <a:r>
              <a:rPr lang="en-GB" sz="4400" dirty="0" smtClean="0">
                <a:latin typeface="SassoonCRInfant" panose="02010503020300020003" pitchFamily="2" charset="0"/>
              </a:rPr>
              <a:t>School Lunches</a:t>
            </a:r>
            <a:endParaRPr lang="en-GB" sz="4400" dirty="0">
              <a:latin typeface="SassoonCRInfant" panose="02010503020300020003" pitchFamily="2" charset="0"/>
            </a:endParaRPr>
          </a:p>
        </p:txBody>
      </p:sp>
      <p:sp>
        <p:nvSpPr>
          <p:cNvPr id="3" name="Content Placeholder 2"/>
          <p:cNvSpPr>
            <a:spLocks noGrp="1"/>
          </p:cNvSpPr>
          <p:nvPr>
            <p:ph idx="1"/>
          </p:nvPr>
        </p:nvSpPr>
        <p:spPr>
          <a:xfrm>
            <a:off x="467544" y="1270189"/>
            <a:ext cx="7056784" cy="4536504"/>
          </a:xfrm>
        </p:spPr>
        <p:txBody>
          <a:bodyPr>
            <a:normAutofit/>
          </a:bodyPr>
          <a:lstStyle/>
          <a:p>
            <a:r>
              <a:rPr lang="en-GB" sz="2400" dirty="0" smtClean="0">
                <a:latin typeface="SassoonCRInfant" panose="02010503020300020003" pitchFamily="2" charset="0"/>
              </a:rPr>
              <a:t>All children in year R and Key Stage 1 are entitled to free school meals</a:t>
            </a:r>
          </a:p>
          <a:p>
            <a:r>
              <a:rPr lang="en-GB" sz="2400" dirty="0" smtClean="0">
                <a:latin typeface="SassoonCRInfant" panose="02010503020300020003" pitchFamily="2" charset="0"/>
              </a:rPr>
              <a:t>The lunch menu is on a three weekly rota</a:t>
            </a:r>
          </a:p>
          <a:p>
            <a:r>
              <a:rPr lang="en-GB" sz="2400" dirty="0" smtClean="0">
                <a:latin typeface="SassoonCRInfant" panose="02010503020300020003" pitchFamily="2" charset="0"/>
              </a:rPr>
              <a:t>There is always a vegetarian option, salads and puddings</a:t>
            </a:r>
          </a:p>
          <a:p>
            <a:r>
              <a:rPr lang="en-GB" sz="2400" dirty="0" smtClean="0">
                <a:latin typeface="SassoonCRInfant" panose="02010503020300020003" pitchFamily="2" charset="0"/>
              </a:rPr>
              <a:t>Children choose what they would like during morning registration </a:t>
            </a:r>
          </a:p>
          <a:p>
            <a:r>
              <a:rPr lang="en-GB" sz="2400" dirty="0" smtClean="0">
                <a:latin typeface="SassoonCRInfant" panose="02010503020300020003" pitchFamily="2" charset="0"/>
              </a:rPr>
              <a:t>Dietary requirements are catered for</a:t>
            </a:r>
          </a:p>
          <a:p>
            <a:r>
              <a:rPr lang="en-GB" sz="2400" dirty="0" smtClean="0">
                <a:latin typeface="SassoonCRInfant" panose="02010503020300020003" pitchFamily="2" charset="0"/>
              </a:rPr>
              <a:t>Fruit is provided as a snack throughout the day</a:t>
            </a:r>
          </a:p>
          <a:p>
            <a:r>
              <a:rPr lang="en-GB" sz="2400" dirty="0" smtClean="0">
                <a:latin typeface="SassoonCRInfant" panose="02010503020300020003" pitchFamily="2" charset="0"/>
              </a:rPr>
              <a:t>Children can bring in a named water bottle</a:t>
            </a:r>
          </a:p>
        </p:txBody>
      </p:sp>
    </p:spTree>
    <p:extLst>
      <p:ext uri="{BB962C8B-B14F-4D97-AF65-F5344CB8AC3E}">
        <p14:creationId xmlns:p14="http://schemas.microsoft.com/office/powerpoint/2010/main" val="2513008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Extra Curricular </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9" y="1412776"/>
            <a:ext cx="6842722" cy="4824536"/>
          </a:xfrm>
        </p:spPr>
        <p:txBody>
          <a:bodyPr>
            <a:noAutofit/>
          </a:bodyPr>
          <a:lstStyle/>
          <a:p>
            <a:r>
              <a:rPr lang="en-GB" sz="2000" dirty="0" smtClean="0">
                <a:latin typeface="SassoonCRInfant" panose="02010503020300020003" pitchFamily="2" charset="0"/>
              </a:rPr>
              <a:t>KOOSA Kids run breakfast and afterschool clubs daily.</a:t>
            </a:r>
          </a:p>
          <a:p>
            <a:r>
              <a:rPr lang="en-GB" sz="2000" dirty="0" smtClean="0">
                <a:latin typeface="SassoonCRInfant" panose="02010503020300020003" pitchFamily="2" charset="0"/>
              </a:rPr>
              <a:t>There is a judo club in the hall run by ‘Jason’s Judo’ </a:t>
            </a:r>
          </a:p>
          <a:p>
            <a:r>
              <a:rPr lang="en-GB" sz="2000" dirty="0" smtClean="0">
                <a:latin typeface="SassoonCRInfant" panose="02010503020300020003" pitchFamily="2" charset="0"/>
              </a:rPr>
              <a:t>Street dance club after school on a Thursday</a:t>
            </a:r>
          </a:p>
          <a:p>
            <a:r>
              <a:rPr lang="en-GB" sz="2000" dirty="0" smtClean="0">
                <a:latin typeface="SassoonCRInfant" panose="02010503020300020003" pitchFamily="2" charset="0"/>
              </a:rPr>
              <a:t>Private music lessons available within the school day</a:t>
            </a:r>
          </a:p>
          <a:p>
            <a:pPr marL="0" indent="0">
              <a:buNone/>
            </a:pPr>
            <a:endParaRPr lang="en-GB" sz="2000" dirty="0">
              <a:latin typeface="SassoonCRInfant" panose="02010503020300020003" pitchFamily="2" charset="0"/>
            </a:endParaRPr>
          </a:p>
          <a:p>
            <a:pPr marL="0" indent="0">
              <a:buNone/>
            </a:pPr>
            <a:r>
              <a:rPr lang="en-GB" sz="4000" dirty="0" smtClean="0">
                <a:solidFill>
                  <a:schemeClr val="accent1"/>
                </a:solidFill>
                <a:latin typeface="SassoonCRInfant" panose="02010503020300020003" pitchFamily="2" charset="0"/>
              </a:rPr>
              <a:t>Trips</a:t>
            </a:r>
            <a:endParaRPr lang="en-GB" sz="4000" dirty="0">
              <a:solidFill>
                <a:schemeClr val="accent1"/>
              </a:solidFill>
              <a:latin typeface="SassoonCRInfant" panose="02010503020300020003" pitchFamily="2" charset="0"/>
            </a:endParaRPr>
          </a:p>
          <a:p>
            <a:r>
              <a:rPr lang="en-GB" sz="2000" dirty="0" smtClean="0">
                <a:latin typeface="SassoonCRInfant" panose="02010503020300020003" pitchFamily="2" charset="0"/>
              </a:rPr>
              <a:t>Pantomime</a:t>
            </a:r>
          </a:p>
          <a:p>
            <a:r>
              <a:rPr lang="en-GB" sz="2000" dirty="0" smtClean="0">
                <a:latin typeface="SassoonCRInfant" panose="02010503020300020003" pitchFamily="2" charset="0"/>
              </a:rPr>
              <a:t>Watercress Line</a:t>
            </a:r>
          </a:p>
          <a:p>
            <a:r>
              <a:rPr lang="en-GB" sz="2000" dirty="0" smtClean="0">
                <a:latin typeface="SassoonCRInfant" panose="02010503020300020003" pitchFamily="2" charset="0"/>
              </a:rPr>
              <a:t>Manor Farm Country Park</a:t>
            </a:r>
          </a:p>
          <a:p>
            <a:r>
              <a:rPr lang="en-GB" sz="2000" dirty="0" smtClean="0">
                <a:latin typeface="SassoonCRInfant" panose="02010503020300020003" pitchFamily="2" charset="0"/>
              </a:rPr>
              <a:t>£48 for the year covers all trips. Alternatively they can be settled on a pay-as-you-go basis.</a:t>
            </a:r>
            <a:endParaRPr lang="en-GB" sz="2000" dirty="0">
              <a:latin typeface="SassoonCRInfant" panose="02010503020300020003" pitchFamily="2" charset="0"/>
            </a:endParaRPr>
          </a:p>
        </p:txBody>
      </p:sp>
      <p:pic>
        <p:nvPicPr>
          <p:cNvPr id="614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512676"/>
            <a:ext cx="2088232" cy="208823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watercress l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3519263"/>
            <a:ext cx="2425452" cy="1819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96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Extras </a:t>
            </a:r>
            <a:r>
              <a:rPr lang="en-GB" sz="4400" dirty="0" smtClean="0">
                <a:latin typeface="SassoonCRInfant" panose="02010503020300020003" pitchFamily="2" charset="0"/>
                <a:sym typeface="Wingdings" panose="05000000000000000000" pitchFamily="2" charset="2"/>
              </a:rPr>
              <a:t> </a:t>
            </a:r>
            <a:endParaRPr lang="en-GB" sz="4400" dirty="0">
              <a:latin typeface="SassoonCRInfant" panose="02010503020300020003" pitchFamily="2" charset="0"/>
            </a:endParaRPr>
          </a:p>
        </p:txBody>
      </p:sp>
      <p:sp>
        <p:nvSpPr>
          <p:cNvPr id="3" name="Content Placeholder 2"/>
          <p:cNvSpPr>
            <a:spLocks noGrp="1"/>
          </p:cNvSpPr>
          <p:nvPr>
            <p:ph idx="1"/>
          </p:nvPr>
        </p:nvSpPr>
        <p:spPr/>
        <p:txBody>
          <a:bodyPr>
            <a:normAutofit/>
          </a:bodyPr>
          <a:lstStyle/>
          <a:p>
            <a:r>
              <a:rPr lang="en-GB" sz="2000" dirty="0" smtClean="0">
                <a:latin typeface="SassoonCRInfant" panose="02010503020300020003" pitchFamily="2" charset="0"/>
              </a:rPr>
              <a:t>Each class has a bear which goes home with a different child weekly. He has a scrapbook for you to record all the fun things you got up to! </a:t>
            </a:r>
          </a:p>
          <a:p>
            <a:endParaRPr lang="en-GB" sz="2000" dirty="0">
              <a:latin typeface="SassoonCRInfant" panose="02010503020300020003" pitchFamily="2" charset="0"/>
            </a:endParaRPr>
          </a:p>
          <a:p>
            <a:r>
              <a:rPr lang="en-GB" sz="2000" dirty="0" smtClean="0">
                <a:latin typeface="SassoonCRInfant" panose="02010503020300020003" pitchFamily="2" charset="0"/>
              </a:rPr>
              <a:t>Golden time is on a Friday afternoon. Children can bring in one toy from home. </a:t>
            </a:r>
          </a:p>
          <a:p>
            <a:endParaRPr lang="en-GB" sz="2000" dirty="0" smtClean="0">
              <a:latin typeface="SassoonCRInfant" panose="02010503020300020003" pitchFamily="2" charset="0"/>
            </a:endParaRPr>
          </a:p>
          <a:p>
            <a:r>
              <a:rPr lang="en-GB" sz="2000" dirty="0" smtClean="0">
                <a:latin typeface="SassoonCRInfant" panose="02010503020300020003" pitchFamily="2" charset="0"/>
              </a:rPr>
              <a:t>We love interesting things for children to show and talk about, especially natural objects for our nature table.</a:t>
            </a:r>
            <a:endParaRPr lang="en-GB" sz="2000" dirty="0">
              <a:latin typeface="SassoonCRInfant" panose="02010503020300020003" pitchFamily="2" charset="0"/>
            </a:endParaRPr>
          </a:p>
          <a:p>
            <a:endParaRPr lang="en-GB" dirty="0" smtClean="0"/>
          </a:p>
        </p:txBody>
      </p:sp>
      <p:pic>
        <p:nvPicPr>
          <p:cNvPr id="2050" name="Picture 2" descr="Image result for class bea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1290" y="217561"/>
            <a:ext cx="1370950" cy="182793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natural object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5229200"/>
            <a:ext cx="2249306" cy="149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971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Pupil Premium Funding</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9" y="2160590"/>
            <a:ext cx="6347714" cy="4292746"/>
          </a:xfrm>
        </p:spPr>
        <p:txBody>
          <a:bodyPr>
            <a:noAutofit/>
          </a:bodyPr>
          <a:lstStyle/>
          <a:p>
            <a:r>
              <a:rPr lang="en-GB" sz="2000" dirty="0" smtClean="0">
                <a:latin typeface="SassoonCRInfant" panose="02010503020300020003" pitchFamily="2" charset="0"/>
              </a:rPr>
              <a:t>Funding provided by the government </a:t>
            </a:r>
          </a:p>
          <a:p>
            <a:r>
              <a:rPr lang="en-GB" sz="2000" dirty="0" smtClean="0">
                <a:latin typeface="SassoonCRInfant" panose="02010503020300020003" pitchFamily="2" charset="0"/>
              </a:rPr>
              <a:t>Each family is assessed and may be eligible depending on the household income</a:t>
            </a:r>
          </a:p>
          <a:p>
            <a:r>
              <a:rPr lang="en-GB" sz="2000" dirty="0" smtClean="0">
                <a:latin typeface="SassoonCRInfant" panose="02010503020300020003" pitchFamily="2" charset="0"/>
              </a:rPr>
              <a:t>Children who qualify will always receive                   free school meals (beyond KS1)</a:t>
            </a:r>
          </a:p>
          <a:p>
            <a:r>
              <a:rPr lang="en-GB" sz="2000" dirty="0" smtClean="0">
                <a:latin typeface="SassoonCRInfant" panose="02010503020300020003" pitchFamily="2" charset="0"/>
              </a:rPr>
              <a:t>Makes a huge difference to our school                 budget by allowing us to provide specialist              staff training and resources</a:t>
            </a:r>
          </a:p>
          <a:p>
            <a:r>
              <a:rPr lang="en-GB" sz="2000" dirty="0" smtClean="0">
                <a:latin typeface="SassoonCRInfant" panose="02010503020300020003" pitchFamily="2" charset="0"/>
              </a:rPr>
              <a:t>PP money can even be used to pay for enrichments- such as music lessons. </a:t>
            </a:r>
            <a:endParaRPr lang="en-GB" sz="2000" dirty="0">
              <a:latin typeface="SassoonCRInfant" panose="02010503020300020003" pitchFamily="2" charset="0"/>
            </a:endParaRPr>
          </a:p>
        </p:txBody>
      </p:sp>
      <p:pic>
        <p:nvPicPr>
          <p:cNvPr id="3074" name="Picture 2" descr="Image result for child playing dru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212976"/>
            <a:ext cx="2705216"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821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SassoonCRInfant" panose="02010503020300020003" pitchFamily="2" charset="0"/>
              </a:rPr>
              <a:t>School Readiness</a:t>
            </a:r>
            <a:endParaRPr lang="en-GB" sz="4400" dirty="0">
              <a:latin typeface="SassoonCRInfant" panose="02010503020300020003" pitchFamily="2" charset="0"/>
            </a:endParaRPr>
          </a:p>
        </p:txBody>
      </p:sp>
      <p:sp>
        <p:nvSpPr>
          <p:cNvPr id="3" name="Content Placeholder 2"/>
          <p:cNvSpPr>
            <a:spLocks noGrp="1"/>
          </p:cNvSpPr>
          <p:nvPr>
            <p:ph idx="1"/>
          </p:nvPr>
        </p:nvSpPr>
        <p:spPr>
          <a:xfrm>
            <a:off x="827584" y="1412776"/>
            <a:ext cx="7272808" cy="5184576"/>
          </a:xfrm>
        </p:spPr>
        <p:txBody>
          <a:bodyPr>
            <a:normAutofit/>
          </a:bodyPr>
          <a:lstStyle/>
          <a:p>
            <a:pPr marL="0" indent="0">
              <a:buNone/>
            </a:pPr>
            <a:r>
              <a:rPr lang="en-GB" sz="2400" b="1" dirty="0" smtClean="0">
                <a:latin typeface="SassoonCRInfant" panose="02010503020300020003" pitchFamily="2" charset="0"/>
              </a:rPr>
              <a:t>A ready child is:</a:t>
            </a:r>
          </a:p>
          <a:p>
            <a:r>
              <a:rPr lang="en-GB" sz="2400" dirty="0" smtClean="0">
                <a:latin typeface="SassoonCRInfant" panose="02010503020300020003" pitchFamily="2" charset="0"/>
              </a:rPr>
              <a:t>excited and enthusiastic</a:t>
            </a:r>
          </a:p>
          <a:p>
            <a:r>
              <a:rPr lang="en-GB" sz="2400" dirty="0" smtClean="0">
                <a:latin typeface="SassoonCRInfant" panose="02010503020300020003" pitchFamily="2" charset="0"/>
              </a:rPr>
              <a:t>Active every day</a:t>
            </a:r>
          </a:p>
          <a:p>
            <a:r>
              <a:rPr lang="en-GB" sz="2400" dirty="0" smtClean="0">
                <a:latin typeface="SassoonCRInfant" panose="02010503020300020003" pitchFamily="2" charset="0"/>
              </a:rPr>
              <a:t>Happy to talk about their interests</a:t>
            </a:r>
          </a:p>
          <a:p>
            <a:r>
              <a:rPr lang="en-GB" sz="2400" dirty="0" smtClean="0">
                <a:latin typeface="SassoonCRInfant" panose="02010503020300020003" pitchFamily="2" charset="0"/>
              </a:rPr>
              <a:t>Willing to try new things</a:t>
            </a:r>
          </a:p>
          <a:p>
            <a:r>
              <a:rPr lang="en-GB" sz="2400" dirty="0" smtClean="0">
                <a:latin typeface="SassoonCRInfant" panose="02010503020300020003" pitchFamily="2" charset="0"/>
              </a:rPr>
              <a:t>Able to make choices</a:t>
            </a:r>
          </a:p>
          <a:p>
            <a:r>
              <a:rPr lang="en-GB" sz="2400" dirty="0" smtClean="0">
                <a:latin typeface="SassoonCRInfant" panose="02010503020300020003" pitchFamily="2" charset="0"/>
              </a:rPr>
              <a:t>Beginning to accept the needs of others.</a:t>
            </a:r>
          </a:p>
          <a:p>
            <a:r>
              <a:rPr lang="en-GB" sz="2400" dirty="0" smtClean="0">
                <a:latin typeface="SassoonCRInfant" panose="02010503020300020003" pitchFamily="2" charset="0"/>
              </a:rPr>
              <a:t>Able to concentrate on something they are interested on for short period of time</a:t>
            </a:r>
          </a:p>
          <a:p>
            <a:r>
              <a:rPr lang="en-GB" sz="2400" dirty="0" smtClean="0">
                <a:latin typeface="SassoonCRInfant" panose="02010503020300020003" pitchFamily="2" charset="0"/>
              </a:rPr>
              <a:t>Able to communicate their feelings and listen for a short period of time</a:t>
            </a:r>
          </a:p>
          <a:p>
            <a:pPr marL="0" indent="0">
              <a:buNone/>
            </a:pPr>
            <a:endParaRPr lang="en-GB" sz="2000" dirty="0" smtClean="0">
              <a:latin typeface="SassoonCRInfant" panose="02010503020300020003" pitchFamily="2" charset="0"/>
            </a:endParaRPr>
          </a:p>
        </p:txBody>
      </p:sp>
      <p:pic>
        <p:nvPicPr>
          <p:cNvPr id="4098" name="Picture 2" descr="Image result for child going to school u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2159" y="764704"/>
            <a:ext cx="2688233" cy="1845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670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8" y="404664"/>
            <a:ext cx="6347713" cy="1320800"/>
          </a:xfrm>
        </p:spPr>
        <p:txBody>
          <a:bodyPr>
            <a:normAutofit/>
          </a:bodyPr>
          <a:lstStyle/>
          <a:p>
            <a:r>
              <a:rPr lang="en-GB" sz="4400" dirty="0" smtClean="0">
                <a:latin typeface="SassoonCRInfant" panose="02010503020300020003" pitchFamily="2" charset="0"/>
              </a:rPr>
              <a:t>School Readiness </a:t>
            </a:r>
            <a:r>
              <a:rPr lang="en-GB" sz="4400" dirty="0" err="1" smtClean="0">
                <a:latin typeface="SassoonCRInfant" panose="02010503020300020003" pitchFamily="2" charset="0"/>
              </a:rPr>
              <a:t>ctd</a:t>
            </a:r>
            <a:r>
              <a:rPr lang="en-GB" sz="4400" dirty="0" smtClean="0">
                <a:latin typeface="SassoonCRInfant" panose="02010503020300020003" pitchFamily="2" charset="0"/>
              </a:rPr>
              <a:t>.</a:t>
            </a:r>
            <a:endParaRPr lang="en-GB" sz="4400" dirty="0">
              <a:latin typeface="SassoonCRInfant" panose="02010503020300020003" pitchFamily="2" charset="0"/>
            </a:endParaRPr>
          </a:p>
        </p:txBody>
      </p:sp>
      <p:sp>
        <p:nvSpPr>
          <p:cNvPr id="3" name="Content Placeholder 2"/>
          <p:cNvSpPr>
            <a:spLocks noGrp="1"/>
          </p:cNvSpPr>
          <p:nvPr>
            <p:ph idx="1"/>
          </p:nvPr>
        </p:nvSpPr>
        <p:spPr>
          <a:xfrm>
            <a:off x="609598" y="1340768"/>
            <a:ext cx="7706818" cy="5328592"/>
          </a:xfrm>
        </p:spPr>
        <p:txBody>
          <a:bodyPr>
            <a:normAutofit fontScale="70000" lnSpcReduction="20000"/>
          </a:bodyPr>
          <a:lstStyle/>
          <a:p>
            <a:pPr marL="0" indent="0">
              <a:buNone/>
            </a:pPr>
            <a:r>
              <a:rPr lang="en-GB" sz="2900" b="1" dirty="0" smtClean="0">
                <a:latin typeface="SassoonCRInfant" panose="02010503020300020003" pitchFamily="2" charset="0"/>
              </a:rPr>
              <a:t>A ready family will:</a:t>
            </a:r>
          </a:p>
          <a:p>
            <a:r>
              <a:rPr lang="en-GB" sz="2600" dirty="0" smtClean="0">
                <a:latin typeface="SassoonCRInfant" panose="02010503020300020003" pitchFamily="2" charset="0"/>
              </a:rPr>
              <a:t>Spend lots of time playing with their child</a:t>
            </a:r>
          </a:p>
          <a:p>
            <a:r>
              <a:rPr lang="en-GB" sz="2600" dirty="0" smtClean="0">
                <a:latin typeface="SassoonCRInfant" panose="02010503020300020003" pitchFamily="2" charset="0"/>
              </a:rPr>
              <a:t>Encourage their child to communicate their feelings and emotions</a:t>
            </a:r>
          </a:p>
          <a:p>
            <a:r>
              <a:rPr lang="en-GB" sz="2600" dirty="0" smtClean="0">
                <a:latin typeface="SassoonCRInfant" panose="02010503020300020003" pitchFamily="2" charset="0"/>
              </a:rPr>
              <a:t>Encourage self help skills (getting dressed, using a knife and fork, going to the toilet independently)</a:t>
            </a:r>
          </a:p>
          <a:p>
            <a:r>
              <a:rPr lang="en-GB" sz="2600" dirty="0" smtClean="0">
                <a:latin typeface="SassoonCRInfant" panose="02010503020300020003" pitchFamily="2" charset="0"/>
              </a:rPr>
              <a:t>Establish and maintain consistent daily routines (bedtimes and mealtimes)</a:t>
            </a:r>
          </a:p>
          <a:p>
            <a:r>
              <a:rPr lang="en-GB" sz="2600" dirty="0" smtClean="0">
                <a:latin typeface="SassoonCRInfant" panose="02010503020300020003" pitchFamily="2" charset="0"/>
              </a:rPr>
              <a:t>Share stories with their child </a:t>
            </a:r>
          </a:p>
          <a:p>
            <a:r>
              <a:rPr lang="en-GB" sz="2600" dirty="0" smtClean="0">
                <a:latin typeface="SassoonCRInfant" panose="02010503020300020003" pitchFamily="2" charset="0"/>
              </a:rPr>
              <a:t>Have lots of fun with their child and discover new things together! </a:t>
            </a:r>
          </a:p>
          <a:p>
            <a:pPr marL="0" indent="0">
              <a:buNone/>
            </a:pPr>
            <a:endParaRPr lang="en-GB" sz="2600" dirty="0" smtClean="0">
              <a:latin typeface="SassoonCRInfant" panose="02010503020300020003" pitchFamily="2" charset="0"/>
            </a:endParaRPr>
          </a:p>
          <a:p>
            <a:pPr marL="0" indent="0">
              <a:buNone/>
            </a:pPr>
            <a:r>
              <a:rPr lang="en-GB" sz="2900" b="1" dirty="0" smtClean="0">
                <a:latin typeface="SassoonCRInfant" panose="02010503020300020003" pitchFamily="2" charset="0"/>
              </a:rPr>
              <a:t>Academic preparation:</a:t>
            </a:r>
          </a:p>
          <a:p>
            <a:r>
              <a:rPr lang="en-GB" sz="2600" dirty="0" smtClean="0">
                <a:latin typeface="SassoonCRInfant" panose="02010503020300020003" pitchFamily="2" charset="0"/>
              </a:rPr>
              <a:t>No </a:t>
            </a:r>
            <a:r>
              <a:rPr lang="en-GB" sz="2600" dirty="0">
                <a:latin typeface="SassoonCRInfant" panose="02010503020300020003" pitchFamily="2" charset="0"/>
              </a:rPr>
              <a:t>academic expectation of what children ‘should’ be able to do in terms of maths or phonics</a:t>
            </a:r>
          </a:p>
          <a:p>
            <a:pPr marL="0" indent="0">
              <a:buNone/>
            </a:pPr>
            <a:r>
              <a:rPr lang="en-GB" sz="2600" dirty="0">
                <a:latin typeface="SassoonCRInfant" panose="02010503020300020003" pitchFamily="2" charset="0"/>
              </a:rPr>
              <a:t>However…</a:t>
            </a:r>
          </a:p>
          <a:p>
            <a:r>
              <a:rPr lang="en-GB" sz="2600" dirty="0">
                <a:latin typeface="SassoonCRInfant" panose="02010503020300020003" pitchFamily="2" charset="0"/>
              </a:rPr>
              <a:t>If your child is showing interest, you could practice counting objects/movements</a:t>
            </a:r>
            <a:r>
              <a:rPr lang="en-GB" sz="2600" dirty="0" smtClean="0">
                <a:latin typeface="SassoonCRInfant" panose="02010503020300020003" pitchFamily="2" charset="0"/>
              </a:rPr>
              <a:t>, singing number songs and nursery rhymes </a:t>
            </a:r>
            <a:r>
              <a:rPr lang="en-GB" sz="2600" dirty="0">
                <a:latin typeface="SassoonCRInfant" panose="02010503020300020003" pitchFamily="2" charset="0"/>
              </a:rPr>
              <a:t>and writing their name. </a:t>
            </a:r>
          </a:p>
          <a:p>
            <a:endParaRPr lang="en-GB" dirty="0"/>
          </a:p>
        </p:txBody>
      </p:sp>
      <p:pic>
        <p:nvPicPr>
          <p:cNvPr id="5122" name="Picture 2" descr="Image result for reading with chi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468709"/>
            <a:ext cx="2295061" cy="1192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999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404664"/>
            <a:ext cx="5832648" cy="646331"/>
          </a:xfrm>
          <a:prstGeom prst="rect">
            <a:avLst/>
          </a:prstGeom>
          <a:noFill/>
        </p:spPr>
        <p:txBody>
          <a:bodyPr wrap="square" rtlCol="0">
            <a:spAutoFit/>
          </a:bodyPr>
          <a:lstStyle/>
          <a:p>
            <a:pPr algn="ctr"/>
            <a:r>
              <a:rPr lang="en-GB" sz="3600" dirty="0" smtClean="0">
                <a:solidFill>
                  <a:schemeClr val="accent1"/>
                </a:solidFill>
                <a:latin typeface="SassoonCRInfant" panose="02010503020300020003" pitchFamily="2" charset="0"/>
              </a:rPr>
              <a:t>Home-School Communication</a:t>
            </a:r>
            <a:endParaRPr lang="en-GB" sz="3600" dirty="0">
              <a:solidFill>
                <a:schemeClr val="accent1"/>
              </a:solidFill>
              <a:latin typeface="SassoonCRInfant" panose="02010503020300020003" pitchFamily="2" charset="0"/>
            </a:endParaRPr>
          </a:p>
        </p:txBody>
      </p:sp>
      <p:sp>
        <p:nvSpPr>
          <p:cNvPr id="3" name="TextBox 2"/>
          <p:cNvSpPr txBox="1"/>
          <p:nvPr/>
        </p:nvSpPr>
        <p:spPr>
          <a:xfrm>
            <a:off x="539552" y="1287269"/>
            <a:ext cx="7920880" cy="5570756"/>
          </a:xfrm>
          <a:prstGeom prst="rect">
            <a:avLst/>
          </a:prstGeom>
          <a:noFill/>
        </p:spPr>
        <p:txBody>
          <a:bodyPr wrap="square" rtlCol="0">
            <a:spAutoFit/>
          </a:bodyPr>
          <a:lstStyle/>
          <a:p>
            <a:pPr marL="285750" indent="-285750">
              <a:buFont typeface="Wingdings" panose="05000000000000000000" pitchFamily="2" charset="2"/>
              <a:buChar char="ü"/>
            </a:pPr>
            <a:r>
              <a:rPr lang="en-GB" sz="2000" dirty="0" smtClean="0">
                <a:latin typeface="SassoonCRInfant" panose="02010503020300020003" pitchFamily="2" charset="0"/>
              </a:rPr>
              <a:t>Member of staff on Early Years door daily – communication book</a:t>
            </a:r>
          </a:p>
          <a:p>
            <a:endParaRPr lang="en-GB" sz="2000" dirty="0" smtClean="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Child’s Reading Record – checked every day</a:t>
            </a:r>
          </a:p>
          <a:p>
            <a:endParaRPr lang="en-GB" sz="2000" dirty="0" smtClean="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Appointments </a:t>
            </a:r>
          </a:p>
          <a:p>
            <a:endParaRPr lang="en-GB" sz="2000" dirty="0" smtClean="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Email school office</a:t>
            </a:r>
          </a:p>
          <a:p>
            <a:endParaRPr lang="en-GB" sz="2000" dirty="0" smtClean="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Telephone – 01962 772200</a:t>
            </a:r>
          </a:p>
          <a:p>
            <a:pPr marL="285750" indent="-285750">
              <a:buFont typeface="Wingdings" panose="05000000000000000000" pitchFamily="2" charset="2"/>
              <a:buChar char="ü"/>
            </a:pPr>
            <a:endParaRPr lang="en-GB" sz="2000" dirty="0" smtClean="0">
              <a:latin typeface="SassoonCRInfant" panose="02010503020300020003" pitchFamily="2" charset="0"/>
            </a:endParaRPr>
          </a:p>
          <a:p>
            <a:pPr marL="285750" indent="-285750">
              <a:buFont typeface="Wingdings" panose="05000000000000000000" pitchFamily="2" charset="2"/>
              <a:buChar char="ü"/>
            </a:pPr>
            <a:endParaRPr lang="en-GB" sz="2000" dirty="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Email service</a:t>
            </a:r>
          </a:p>
          <a:p>
            <a:pPr marL="285750" indent="-285750">
              <a:buFont typeface="Wingdings" panose="05000000000000000000" pitchFamily="2" charset="2"/>
              <a:buChar char="ü"/>
            </a:pPr>
            <a:endParaRPr lang="en-GB" sz="2000" dirty="0">
              <a:latin typeface="SassoonCRInfant" panose="02010503020300020003" pitchFamily="2" charset="0"/>
            </a:endParaRPr>
          </a:p>
          <a:p>
            <a:pPr marL="285750" indent="-285750">
              <a:buFont typeface="Wingdings" panose="05000000000000000000" pitchFamily="2" charset="2"/>
              <a:buChar char="ü"/>
            </a:pPr>
            <a:r>
              <a:rPr lang="en-GB" sz="2000" b="1" dirty="0" smtClean="0">
                <a:solidFill>
                  <a:schemeClr val="accent5">
                    <a:lumMod val="75000"/>
                  </a:schemeClr>
                </a:solidFill>
                <a:latin typeface="SassoonCRInfant" panose="02010503020300020003" pitchFamily="2" charset="0"/>
              </a:rPr>
              <a:t>Please ensure school has your up to date contact details</a:t>
            </a:r>
          </a:p>
          <a:p>
            <a:endParaRPr lang="en-GB" sz="2000" dirty="0" smtClean="0">
              <a:latin typeface="SassoonCRInfant" panose="02010503020300020003" pitchFamily="2" charset="0"/>
            </a:endParaRPr>
          </a:p>
          <a:p>
            <a:pPr marL="285750" indent="-285750">
              <a:buFont typeface="Wingdings" panose="05000000000000000000" pitchFamily="2" charset="2"/>
              <a:buChar char="ü"/>
            </a:pPr>
            <a:r>
              <a:rPr lang="en-GB" sz="2000" dirty="0" smtClean="0">
                <a:latin typeface="SassoonCRInfant" panose="02010503020300020003" pitchFamily="2" charset="0"/>
              </a:rPr>
              <a:t>Paperless school – check newsletter on website for regular dates</a:t>
            </a:r>
          </a:p>
          <a:p>
            <a:endParaRPr lang="en-GB" dirty="0" smtClean="0"/>
          </a:p>
          <a:p>
            <a:endParaRPr lang="en-GB" dirty="0"/>
          </a:p>
        </p:txBody>
      </p:sp>
      <p:pic>
        <p:nvPicPr>
          <p:cNvPr id="1026" name="Picture 2" descr="Image result for home-school communi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78814">
            <a:off x="5261759" y="2979238"/>
            <a:ext cx="3278642" cy="2026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1937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445" y="1628800"/>
            <a:ext cx="3250704" cy="1427758"/>
          </a:xfrm>
        </p:spPr>
        <p:txBody>
          <a:bodyPr rtlCol="0">
            <a:normAutofit fontScale="9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eaLnBrk="1" fontAlgn="auto" hangingPunct="1">
              <a:spcAft>
                <a:spcPts val="0"/>
              </a:spcAft>
              <a:defRPr/>
            </a:pPr>
            <a:r>
              <a:rPr lang="en-GB" sz="4400" dirty="0" smtClean="0">
                <a:ln/>
                <a:solidFill>
                  <a:schemeClr val="accent6">
                    <a:lumMod val="75000"/>
                  </a:schemeClr>
                </a:solidFill>
                <a:latin typeface="SassoonCRInfant" panose="02010503020300020003" pitchFamily="2" charset="0"/>
              </a:rPr>
              <a:t>Parental Engagement</a:t>
            </a:r>
            <a:r>
              <a:rPr lang="en-GB" sz="4000" dirty="0" smtClean="0">
                <a:ln/>
                <a:solidFill>
                  <a:schemeClr val="accent6">
                    <a:lumMod val="75000"/>
                  </a:schemeClr>
                </a:solidFill>
              </a:rPr>
              <a:t/>
            </a:r>
            <a:br>
              <a:rPr lang="en-GB" sz="4000" dirty="0" smtClean="0">
                <a:ln/>
                <a:solidFill>
                  <a:schemeClr val="accent6">
                    <a:lumMod val="75000"/>
                  </a:schemeClr>
                </a:solidFill>
              </a:rPr>
            </a:br>
            <a:r>
              <a:rPr lang="en-GB" sz="4000" dirty="0" smtClean="0">
                <a:ln/>
                <a:solidFill>
                  <a:schemeClr val="accent6">
                    <a:lumMod val="75000"/>
                  </a:schemeClr>
                </a:solidFill>
              </a:rPr>
              <a:t/>
            </a:r>
            <a:br>
              <a:rPr lang="en-GB" sz="4000" dirty="0" smtClean="0">
                <a:ln/>
                <a:solidFill>
                  <a:schemeClr val="accent6">
                    <a:lumMod val="75000"/>
                  </a:schemeClr>
                </a:solidFill>
              </a:rPr>
            </a:br>
            <a:r>
              <a:rPr lang="en-GB" sz="4400" dirty="0" smtClean="0">
                <a:ln/>
                <a:solidFill>
                  <a:schemeClr val="accent6">
                    <a:lumMod val="75000"/>
                  </a:schemeClr>
                </a:solidFill>
                <a:latin typeface="SassoonCRInfant" panose="02010503020300020003" pitchFamily="2" charset="0"/>
              </a:rPr>
              <a:t>Autumn Term Events</a:t>
            </a:r>
            <a:endParaRPr lang="en-GB" sz="4400" dirty="0">
              <a:ln/>
              <a:solidFill>
                <a:schemeClr val="accent6">
                  <a:lumMod val="75000"/>
                </a:schemeClr>
              </a:solidFill>
              <a:latin typeface="SassoonCRInfant" panose="02010503020300020003" pitchFamily="2" charset="0"/>
            </a:endParaRPr>
          </a:p>
        </p:txBody>
      </p:sp>
      <p:sp>
        <p:nvSpPr>
          <p:cNvPr id="16386" name="Content Placeholder 2"/>
          <p:cNvSpPr>
            <a:spLocks noGrp="1"/>
          </p:cNvSpPr>
          <p:nvPr>
            <p:ph idx="1"/>
          </p:nvPr>
        </p:nvSpPr>
        <p:spPr>
          <a:xfrm>
            <a:off x="3779838" y="404813"/>
            <a:ext cx="5111750" cy="5853112"/>
          </a:xfrm>
        </p:spPr>
        <p:txBody>
          <a:bodyPr>
            <a:normAutofit fontScale="92500" lnSpcReduction="20000"/>
          </a:bodyPr>
          <a:lstStyle/>
          <a:p>
            <a:pPr eaLnBrk="1" hangingPunct="1"/>
            <a:r>
              <a:rPr lang="en-GB" sz="3000" dirty="0" smtClean="0">
                <a:latin typeface="SassoonCRInfant" panose="02010503020300020003" pitchFamily="2" charset="0"/>
              </a:rPr>
              <a:t>Weekly newsletter- received by email</a:t>
            </a:r>
          </a:p>
          <a:p>
            <a:pPr eaLnBrk="1" hangingPunct="1"/>
            <a:r>
              <a:rPr lang="en-GB" sz="3000" dirty="0" smtClean="0">
                <a:latin typeface="SassoonCRInfant" panose="02010503020300020003" pitchFamily="2" charset="0"/>
              </a:rPr>
              <a:t>Parent evening workshop on Phonics</a:t>
            </a:r>
          </a:p>
          <a:p>
            <a:pPr eaLnBrk="1" hangingPunct="1"/>
            <a:r>
              <a:rPr lang="en-GB" sz="3000" dirty="0" smtClean="0">
                <a:latin typeface="SassoonCRInfant" panose="02010503020300020003" pitchFamily="2" charset="0"/>
              </a:rPr>
              <a:t>Autumn term coffee morning</a:t>
            </a:r>
          </a:p>
          <a:p>
            <a:pPr eaLnBrk="1" hangingPunct="1"/>
            <a:r>
              <a:rPr lang="en-GB" sz="3000" dirty="0" smtClean="0">
                <a:latin typeface="SassoonCRInfant" panose="02010503020300020003" pitchFamily="2" charset="0"/>
              </a:rPr>
              <a:t>Parent evening workshop on Tapestry</a:t>
            </a:r>
          </a:p>
          <a:p>
            <a:pPr eaLnBrk="1" hangingPunct="1"/>
            <a:r>
              <a:rPr lang="en-GB" sz="3000" dirty="0" smtClean="0">
                <a:latin typeface="SassoonCRInfant" panose="02010503020300020003" pitchFamily="2" charset="0"/>
              </a:rPr>
              <a:t>Parent evening workshop on early maths skills</a:t>
            </a:r>
          </a:p>
          <a:p>
            <a:pPr eaLnBrk="1" hangingPunct="1"/>
            <a:r>
              <a:rPr lang="en-GB" sz="3000" dirty="0" smtClean="0">
                <a:latin typeface="SassoonCRInfant" panose="02010503020300020003" pitchFamily="2" charset="0"/>
              </a:rPr>
              <a:t>Parents information evening about Forest School</a:t>
            </a:r>
          </a:p>
          <a:p>
            <a:pPr eaLnBrk="1" hangingPunct="1"/>
            <a:r>
              <a:rPr lang="en-GB" sz="3000" dirty="0" smtClean="0">
                <a:latin typeface="SassoonCRInfant" panose="02010503020300020003" pitchFamily="2" charset="0"/>
              </a:rPr>
              <a:t>Parent’s Evening</a:t>
            </a:r>
          </a:p>
          <a:p>
            <a:pPr eaLnBrk="1" hangingPunct="1"/>
            <a:r>
              <a:rPr lang="en-GB" sz="3000" dirty="0" smtClean="0">
                <a:latin typeface="SassoonCRInfant" panose="02010503020300020003" pitchFamily="2" charset="0"/>
              </a:rPr>
              <a:t>Nativity play</a:t>
            </a:r>
          </a:p>
        </p:txBody>
      </p:sp>
      <p:pic>
        <p:nvPicPr>
          <p:cNvPr id="16387" name="Picture 2" descr="C:\Users\Katie\AppData\Local\Microsoft\Windows\Temporary Internet Files\Content.IE5\9324OSLU\MC900353768[1].wmf"/>
          <p:cNvPicPr>
            <a:picLocks noChangeAspect="1" noChangeArrowheads="1"/>
          </p:cNvPicPr>
          <p:nvPr/>
        </p:nvPicPr>
        <p:blipFill>
          <a:blip r:embed="rId3"/>
          <a:srcRect/>
          <a:stretch>
            <a:fillRect/>
          </a:stretch>
        </p:blipFill>
        <p:spPr bwMode="auto">
          <a:xfrm>
            <a:off x="323528" y="3301402"/>
            <a:ext cx="3284538" cy="311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1127</TotalTime>
  <Words>4124</Words>
  <Application>Microsoft Office PowerPoint</Application>
  <PresentationFormat>On-screen Show (4:3)</PresentationFormat>
  <Paragraphs>373</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SassoonCRInfant</vt:lpstr>
      <vt:lpstr>SassoonPrimaryInfant</vt:lpstr>
      <vt:lpstr>Trebuchet MS</vt:lpstr>
      <vt:lpstr>Wingdings</vt:lpstr>
      <vt:lpstr>Wingdings 3</vt:lpstr>
      <vt:lpstr>Facet</vt:lpstr>
      <vt:lpstr>EYFS Parent Induction Meeting</vt:lpstr>
      <vt:lpstr>Meet our Reception Team!</vt:lpstr>
      <vt:lpstr>Our Set up</vt:lpstr>
      <vt:lpstr>Plans for the outdoor area</vt:lpstr>
      <vt:lpstr>Transition</vt:lpstr>
      <vt:lpstr>Our Curriculum</vt:lpstr>
      <vt:lpstr>Some examples of  interest-led learning</vt:lpstr>
      <vt:lpstr>Learning Spaces</vt:lpstr>
      <vt:lpstr>Some images of our classrooms</vt:lpstr>
      <vt:lpstr>Forest School</vt:lpstr>
      <vt:lpstr>Uniform</vt:lpstr>
      <vt:lpstr>Uniform ctd.</vt:lpstr>
      <vt:lpstr>Uniform ctd.</vt:lpstr>
      <vt:lpstr>Book bags </vt:lpstr>
      <vt:lpstr>Our School Day</vt:lpstr>
      <vt:lpstr>School Lunches</vt:lpstr>
      <vt:lpstr>Extra Curricular </vt:lpstr>
      <vt:lpstr>Extras  </vt:lpstr>
      <vt:lpstr>Pupil Premium Funding</vt:lpstr>
      <vt:lpstr>School Readiness</vt:lpstr>
      <vt:lpstr>School Readiness ctd.</vt:lpstr>
      <vt:lpstr>PowerPoint Presentation</vt:lpstr>
      <vt:lpstr>Parental Engagement  Autumn Term Events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General Information</dc:title>
  <dc:creator>Katie</dc:creator>
  <cp:lastModifiedBy>Veronica Stoodley</cp:lastModifiedBy>
  <cp:revision>141</cp:revision>
  <dcterms:created xsi:type="dcterms:W3CDTF">2011-06-06T16:38:40Z</dcterms:created>
  <dcterms:modified xsi:type="dcterms:W3CDTF">2019-06-06T15:19:17Z</dcterms:modified>
</cp:coreProperties>
</file>