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5F5F5F"/>
    <a:srgbClr val="E7BFFF"/>
    <a:srgbClr val="DCA3FF"/>
    <a:srgbClr val="E1AFFF"/>
    <a:srgbClr val="FFAFD7"/>
    <a:srgbClr val="FF99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222" y="205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53B0F8A-10D9-4A2A-B9BF-0861C91233B9}" type="datetimeFigureOut">
              <a:rPr lang="en-GB"/>
              <a:pPr>
                <a:defRPr/>
              </a:pPr>
              <a:t>11/09/2013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8BA828A-74BB-4383-A999-80924FFB1B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4005263" y="9671050"/>
            <a:ext cx="28590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endParaRPr lang="en-US" sz="1000">
              <a:latin typeface="Arial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0" y="9671050"/>
            <a:ext cx="3505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GB" sz="1000">
                <a:solidFill>
                  <a:schemeClr val="tx2"/>
                </a:solidFill>
                <a:latin typeface="Arial" charset="0"/>
              </a:rPr>
              <a:t>Reproduction Whiteboard Summary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250825" y="1277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 dirty="0">
                <a:latin typeface="Arial" charset="0"/>
                <a:cs typeface="Times New Roman" charset="0"/>
              </a:rPr>
              <a:t>1. Why do our bodies</a:t>
            </a:r>
          </a:p>
          <a:p>
            <a:pPr algn="ctr">
              <a:defRPr/>
            </a:pPr>
            <a:r>
              <a:rPr lang="en-GB" sz="1100" b="1" dirty="0">
                <a:latin typeface="Arial" charset="0"/>
                <a:cs typeface="Times New Roman" charset="0"/>
              </a:rPr>
              <a:t>change during puberty?</a:t>
            </a:r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250825" y="2039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2. What is an egg?</a:t>
            </a:r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250825" y="2801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100" b="1" dirty="0">
                <a:latin typeface="Arial" charset="0"/>
                <a:cs typeface="Times New Roman" charset="0"/>
              </a:rPr>
              <a:t>3. What is menstruation?</a:t>
            </a:r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>
            <a:off x="250825" y="3563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4. What happens during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a girl’s monthly period?</a:t>
            </a:r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250825" y="4325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5. What is sperm?</a:t>
            </a:r>
          </a:p>
        </p:txBody>
      </p:sp>
      <p:sp>
        <p:nvSpPr>
          <p:cNvPr id="2085" name="Rectangle 37"/>
          <p:cNvSpPr>
            <a:spLocks noChangeArrowheads="1"/>
          </p:cNvSpPr>
          <p:nvPr/>
        </p:nvSpPr>
        <p:spPr bwMode="auto">
          <a:xfrm>
            <a:off x="250825" y="5087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6. Where are sperm made</a:t>
            </a:r>
          </a:p>
        </p:txBody>
      </p:sp>
      <p:sp>
        <p:nvSpPr>
          <p:cNvPr id="2086" name="Rectangle 38"/>
          <p:cNvSpPr>
            <a:spLocks noChangeArrowheads="1"/>
          </p:cNvSpPr>
          <p:nvPr/>
        </p:nvSpPr>
        <p:spPr bwMode="auto">
          <a:xfrm>
            <a:off x="250825" y="5849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7. How are babies made?</a:t>
            </a:r>
          </a:p>
        </p:txBody>
      </p:sp>
      <p:sp>
        <p:nvSpPr>
          <p:cNvPr id="2087" name="Rectangle 39"/>
          <p:cNvSpPr>
            <a:spLocks noChangeArrowheads="1"/>
          </p:cNvSpPr>
          <p:nvPr/>
        </p:nvSpPr>
        <p:spPr bwMode="auto">
          <a:xfrm>
            <a:off x="250825" y="6611938"/>
            <a:ext cx="249237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8. How does sperm get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out of a man’s body?</a:t>
            </a:r>
          </a:p>
        </p:txBody>
      </p:sp>
      <p:sp>
        <p:nvSpPr>
          <p:cNvPr id="2103" name="Rectangle 55"/>
          <p:cNvSpPr>
            <a:spLocks noChangeArrowheads="1"/>
          </p:cNvSpPr>
          <p:nvPr/>
        </p:nvSpPr>
        <p:spPr bwMode="auto">
          <a:xfrm>
            <a:off x="2743200" y="1277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Our bodies change during puberty so that when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we become adults we are able to make babies.</a:t>
            </a:r>
          </a:p>
        </p:txBody>
      </p:sp>
      <p:sp>
        <p:nvSpPr>
          <p:cNvPr id="2117" name="Rectangle 69"/>
          <p:cNvSpPr>
            <a:spLocks noChangeArrowheads="1"/>
          </p:cNvSpPr>
          <p:nvPr/>
        </p:nvSpPr>
        <p:spPr bwMode="auto">
          <a:xfrm>
            <a:off x="2743200" y="3563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A small amount of bleeding occurs as the egg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and the lining of the womb pass out through the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vagina.</a:t>
            </a:r>
          </a:p>
        </p:txBody>
      </p:sp>
      <p:sp>
        <p:nvSpPr>
          <p:cNvPr id="2119" name="Rectangle 71"/>
          <p:cNvSpPr>
            <a:spLocks noChangeArrowheads="1"/>
          </p:cNvSpPr>
          <p:nvPr/>
        </p:nvSpPr>
        <p:spPr bwMode="auto">
          <a:xfrm>
            <a:off x="2743200" y="2801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 dirty="0">
                <a:latin typeface="Arial" charset="0"/>
              </a:rPr>
              <a:t>Menstruation is the word for a girl’s monthly</a:t>
            </a:r>
          </a:p>
          <a:p>
            <a:pPr algn="ctr">
              <a:defRPr/>
            </a:pPr>
            <a:r>
              <a:rPr lang="en-GB" sz="1100" b="1" dirty="0">
                <a:latin typeface="Arial" charset="0"/>
              </a:rPr>
              <a:t>period.</a:t>
            </a:r>
          </a:p>
        </p:txBody>
      </p:sp>
      <p:sp>
        <p:nvSpPr>
          <p:cNvPr id="2121" name="Rectangle 73"/>
          <p:cNvSpPr>
            <a:spLocks noChangeArrowheads="1"/>
          </p:cNvSpPr>
          <p:nvPr/>
        </p:nvSpPr>
        <p:spPr bwMode="auto">
          <a:xfrm>
            <a:off x="2743200" y="2039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An egg comes from the woman; it is what is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needed to make a baby.</a:t>
            </a:r>
          </a:p>
        </p:txBody>
      </p:sp>
      <p:sp>
        <p:nvSpPr>
          <p:cNvPr id="2122" name="Rectangle 74"/>
          <p:cNvSpPr>
            <a:spLocks noChangeArrowheads="1"/>
          </p:cNvSpPr>
          <p:nvPr/>
        </p:nvSpPr>
        <p:spPr bwMode="auto">
          <a:xfrm>
            <a:off x="2743200" y="4325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Sperm comes from the male; it is what is needed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to make a baby. Each sperm is so tiny 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you would need a microscope to see that they 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are shaped like tadpoles.</a:t>
            </a:r>
          </a:p>
        </p:txBody>
      </p:sp>
      <p:sp>
        <p:nvSpPr>
          <p:cNvPr id="2124" name="Rectangle 76"/>
          <p:cNvSpPr>
            <a:spLocks noChangeArrowheads="1"/>
          </p:cNvSpPr>
          <p:nvPr/>
        </p:nvSpPr>
        <p:spPr bwMode="auto">
          <a:xfrm>
            <a:off x="2743200" y="5087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Sperm are made in the testicles.</a:t>
            </a:r>
          </a:p>
        </p:txBody>
      </p:sp>
      <p:sp>
        <p:nvSpPr>
          <p:cNvPr id="2125" name="Rectangle 77"/>
          <p:cNvSpPr>
            <a:spLocks noChangeArrowheads="1"/>
          </p:cNvSpPr>
          <p:nvPr/>
        </p:nvSpPr>
        <p:spPr bwMode="auto">
          <a:xfrm>
            <a:off x="2743200" y="5849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Babies are made when one sperm joins with one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egg in the woman’s body.</a:t>
            </a:r>
          </a:p>
        </p:txBody>
      </p:sp>
      <p:sp>
        <p:nvSpPr>
          <p:cNvPr id="2126" name="Rectangle 78"/>
          <p:cNvSpPr>
            <a:spLocks noChangeArrowheads="1"/>
          </p:cNvSpPr>
          <p:nvPr/>
        </p:nvSpPr>
        <p:spPr bwMode="auto">
          <a:xfrm>
            <a:off x="2743200" y="6611938"/>
            <a:ext cx="3832225" cy="7667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Sperm leaves the man’s body through his penis.</a:t>
            </a:r>
          </a:p>
        </p:txBody>
      </p:sp>
      <p:sp>
        <p:nvSpPr>
          <p:cNvPr id="3090" name="Text Box 83"/>
          <p:cNvSpPr txBox="1">
            <a:spLocks noChangeArrowheads="1"/>
          </p:cNvSpPr>
          <p:nvPr/>
        </p:nvSpPr>
        <p:spPr bwMode="auto">
          <a:xfrm>
            <a:off x="1235075" y="273050"/>
            <a:ext cx="47005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800" b="1">
                <a:latin typeface="Arial" charset="0"/>
              </a:rPr>
              <a:t>REPRODUCTION</a:t>
            </a:r>
          </a:p>
          <a:p>
            <a:r>
              <a:rPr lang="en-GB" sz="2800" b="1">
                <a:latin typeface="Arial" charset="0"/>
              </a:rPr>
              <a:t> WHITEBOARD SUMMARY</a:t>
            </a:r>
          </a:p>
        </p:txBody>
      </p:sp>
      <p:sp>
        <p:nvSpPr>
          <p:cNvPr id="2133" name="Rectangle 85"/>
          <p:cNvSpPr>
            <a:spLocks noChangeArrowheads="1"/>
          </p:cNvSpPr>
          <p:nvPr/>
        </p:nvSpPr>
        <p:spPr bwMode="auto">
          <a:xfrm>
            <a:off x="250825" y="7385050"/>
            <a:ext cx="249237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9. What is a wet dream?</a:t>
            </a:r>
          </a:p>
        </p:txBody>
      </p:sp>
      <p:sp>
        <p:nvSpPr>
          <p:cNvPr id="2134" name="Rectangle 86"/>
          <p:cNvSpPr>
            <a:spLocks noChangeArrowheads="1"/>
          </p:cNvSpPr>
          <p:nvPr/>
        </p:nvSpPr>
        <p:spPr bwMode="auto">
          <a:xfrm>
            <a:off x="2743200" y="7385050"/>
            <a:ext cx="383222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 dirty="0">
                <a:latin typeface="Arial" charset="0"/>
              </a:rPr>
              <a:t>This is when sperm leaves the boy’s penis while</a:t>
            </a:r>
          </a:p>
          <a:p>
            <a:pPr algn="ctr">
              <a:defRPr/>
            </a:pPr>
            <a:r>
              <a:rPr lang="en-GB" sz="1100" b="1" dirty="0">
                <a:latin typeface="Arial" charset="0"/>
              </a:rPr>
              <a:t>he is asleep.</a:t>
            </a:r>
          </a:p>
        </p:txBody>
      </p:sp>
      <p:sp>
        <p:nvSpPr>
          <p:cNvPr id="2135" name="Rectangle 87"/>
          <p:cNvSpPr>
            <a:spLocks noChangeArrowheads="1"/>
          </p:cNvSpPr>
          <p:nvPr/>
        </p:nvSpPr>
        <p:spPr bwMode="auto">
          <a:xfrm>
            <a:off x="250825" y="8153400"/>
            <a:ext cx="249237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10. How many sperm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does it take to make a</a:t>
            </a:r>
          </a:p>
          <a:p>
            <a:pPr algn="ctr">
              <a:defRPr/>
            </a:pPr>
            <a:r>
              <a:rPr lang="en-GB" sz="1100" b="1">
                <a:latin typeface="Arial" charset="0"/>
                <a:cs typeface="Times New Roman" charset="0"/>
              </a:rPr>
              <a:t>baby?</a:t>
            </a:r>
          </a:p>
        </p:txBody>
      </p:sp>
      <p:sp>
        <p:nvSpPr>
          <p:cNvPr id="2136" name="Rectangle 88"/>
          <p:cNvSpPr>
            <a:spLocks noChangeArrowheads="1"/>
          </p:cNvSpPr>
          <p:nvPr/>
        </p:nvSpPr>
        <p:spPr bwMode="auto">
          <a:xfrm>
            <a:off x="2743200" y="8153400"/>
            <a:ext cx="3832225" cy="766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GB" sz="1100" b="1">
                <a:latin typeface="Arial" charset="0"/>
              </a:rPr>
              <a:t>It only takes one sperm to make a baby although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an ejaculation produces about one teaspoonful of</a:t>
            </a:r>
          </a:p>
          <a:p>
            <a:pPr algn="ctr">
              <a:defRPr/>
            </a:pPr>
            <a:r>
              <a:rPr lang="en-GB" sz="1100" b="1">
                <a:latin typeface="Arial" charset="0"/>
              </a:rPr>
              <a:t>semen containing around 300 million sperm.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 animBg="1" autoUpdateAnimBg="0"/>
      <p:bldP spid="2081" grpId="0" animBg="1" autoUpdateAnimBg="0"/>
      <p:bldP spid="2082" grpId="0" animBg="1" autoUpdateAnimBg="0"/>
      <p:bldP spid="2083" grpId="0" animBg="1" autoUpdateAnimBg="0"/>
      <p:bldP spid="2084" grpId="0" animBg="1" autoUpdateAnimBg="0"/>
      <p:bldP spid="2085" grpId="0" animBg="1" autoUpdateAnimBg="0"/>
      <p:bldP spid="2086" grpId="0" animBg="1" autoUpdateAnimBg="0"/>
      <p:bldP spid="2087" grpId="0" animBg="1" autoUpdateAnimBg="0"/>
      <p:bldP spid="2103" grpId="0" animBg="1" autoUpdateAnimBg="0"/>
      <p:bldP spid="2117" grpId="0" animBg="1" autoUpdateAnimBg="0"/>
      <p:bldP spid="2119" grpId="0" animBg="1" autoUpdateAnimBg="0"/>
      <p:bldP spid="2121" grpId="0" animBg="1" autoUpdateAnimBg="0"/>
      <p:bldP spid="2122" grpId="0" animBg="1" autoUpdateAnimBg="0"/>
      <p:bldP spid="2124" grpId="0" animBg="1" autoUpdateAnimBg="0"/>
      <p:bldP spid="2125" grpId="0" animBg="1" autoUpdateAnimBg="0"/>
      <p:bldP spid="2126" grpId="0" animBg="1" autoUpdateAnimBg="0"/>
      <p:bldP spid="2133" grpId="0" animBg="1" autoUpdateAnimBg="0"/>
      <p:bldP spid="2134" grpId="0" animBg="1" autoUpdateAnimBg="0"/>
      <p:bldP spid="2135" grpId="0" animBg="1" autoUpdateAnimBg="0"/>
      <p:bldP spid="2136" grpId="0" animBg="1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5136D92A-FEDF-46DF-8F2B-67A6F97C71C8}"/>
</file>

<file path=customXml/itemProps2.xml><?xml version="1.0" encoding="utf-8"?>
<ds:datastoreItem xmlns:ds="http://schemas.openxmlformats.org/officeDocument/2006/customXml" ds:itemID="{A4EEB316-97D3-4E10-AD49-BB6E70A1D3D8}"/>
</file>

<file path=customXml/itemProps3.xml><?xml version="1.0" encoding="utf-8"?>
<ds:datastoreItem xmlns:ds="http://schemas.openxmlformats.org/officeDocument/2006/customXml" ds:itemID="{AC2DDB04-36B9-43D8-8602-C3CA0357BD42}"/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258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Times New Roman</vt:lpstr>
      <vt:lpstr>Arial</vt:lpstr>
      <vt:lpstr>Calibri</vt:lpstr>
      <vt:lpstr>Default Design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Video Editor</dc:creator>
  <cp:lastModifiedBy>Paula</cp:lastModifiedBy>
  <cp:revision>38</cp:revision>
  <dcterms:created xsi:type="dcterms:W3CDTF">2007-01-03T14:27:22Z</dcterms:created>
  <dcterms:modified xsi:type="dcterms:W3CDTF">2013-09-11T16:27:30Z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1135400</vt:r8>
  </property>
  <property fmtid="{D5CDD505-2E9C-101B-9397-08002B2CF9AE}" pid="4" name="MediaServiceImageTags">
    <vt:lpwstr/>
  </property>
</Properties>
</file>